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53" roundtripDataSignature="AMtx7mhLknep6EypX7VSvq4uG9XSG8q5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7DAED1-1821-46AE-B8B1-8796BAA09571}">
  <a:tblStyle styleId="{257DAED1-1821-46AE-B8B1-8796BAA0957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253" Type="http://customschemas.google.com/relationships/presentationmetadata" Target="metadata"/><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 name="Google Shape;1252;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0" name="Google Shape;1520;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9" name="Google Shape;1529;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5" name="Google Shape;1555;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4" name="Google Shape;1584;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4" name="Google Shape;1594;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3" name="Google Shape;1613;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2" name="Google Shape;1622;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8" name="Google Shape;1628;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4" name="Google Shape;1634;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1" name="Google Shape;1661;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5" name="Google Shape;1675;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2" name="Google Shape;1682;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6" name="Google Shape;169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8" name="Google Shape;1738;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5" name="Google Shape;1745;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8" name="Google Shape;1758;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6" name="Google Shape;1776;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3" name="Google Shape;1783;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0" name="Google Shape;1790;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6" name="Google Shape;1796;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0" name="Google Shape;18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0" name="Google Shape;1830;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6" name="Google Shape;1836;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7" name="Google Shape;1857;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4" name="Google Shape;1864;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1" name="Google Shape;1871;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8" name="Google Shape;1878;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5" name="Google Shape;1885;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9" name="Google Shape;1899;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6" name="Google Shape;1906;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3" name="Google Shape;1913;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3" name="Google Shape;1933;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0" name="Google Shape;1940;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7" name="Google Shape;1947;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4" name="Google Shape;1954;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1" name="Google Shape;1961;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8" name="Google Shape;1968;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5" name="Google Shape;1975;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2" name="Google Shape;1982;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9" name="Google Shape;1989;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6" name="Google Shape;1996;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3" name="Google Shape;2003;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9" name="Google Shape;2009;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5" name="Google Shape;2015;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1" name="Google Shape;2021;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7" name="Google Shape;2027;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p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3" name="Google Shape;2033;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9" name="Google Shape;2039;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5" name="Google Shape;2045;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1" name="Google Shape;2051;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7" name="Google Shape;2057;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3" name="Google Shape;2063;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9" name="Google Shape;2069;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7" name="Google Shape;2087;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3" name="Google Shape;2093;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9" name="Google Shape;2099;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5" name="Google Shape;2105;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1" name="Google Shape;2111;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3" name="Google Shape;2123;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9" name="Google Shape;2129;p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5" name="Google Shape;2135;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1" name="Google Shape;2141;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7" name="Google Shape;2147;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3" name="Google Shape;2153;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9" name="Google Shape;2159;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5" name="Google Shape;2165;p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1" name="Google Shape;2171;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25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2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5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2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63"/>
          <p:cNvSpPr/>
          <p:nvPr>
            <p:ph idx="2" type="pic"/>
          </p:nvPr>
        </p:nvSpPr>
        <p:spPr>
          <a:xfrm>
            <a:off x="1792288" y="612775"/>
            <a:ext cx="5486400" cy="4114800"/>
          </a:xfrm>
          <a:prstGeom prst="rect">
            <a:avLst/>
          </a:prstGeom>
          <a:noFill/>
          <a:ln>
            <a:noFill/>
          </a:ln>
        </p:spPr>
      </p:sp>
      <p:sp>
        <p:nvSpPr>
          <p:cNvPr id="68" name="Google Shape;68;p2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2.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4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4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4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3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3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3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3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3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3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3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3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3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3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3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3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3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3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4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4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4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4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4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4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4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4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4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4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4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4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4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4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4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4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5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5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5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5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5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5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5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5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5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5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www.winehq.or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www.winehq.org/" TargetMode="Externa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 Machines and Virtualization</a:t>
            </a:r>
            <a:br>
              <a:rPr lang="en-IN"/>
            </a:br>
            <a:r>
              <a:rPr lang="en-IN"/>
              <a:t>of Clusters and Data Centers</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0" name="Google Shape;90;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1" name="Google Shape;91;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2" name="Google Shape;92;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 Machine Architecture</a:t>
            </a:r>
            <a:endParaRPr/>
          </a:p>
        </p:txBody>
      </p:sp>
      <p:sp>
        <p:nvSpPr>
          <p:cNvPr id="171" name="Google Shape;17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IN"/>
              <a:t>Three VM Architecture (b),(c),(d) compared with the traditional physical machine in (a)</a:t>
            </a:r>
            <a:endParaRPr/>
          </a:p>
          <a:p>
            <a:pPr indent="0" lvl="0" marL="0" rtl="0" algn="l">
              <a:spcBef>
                <a:spcPts val="640"/>
              </a:spcBef>
              <a:spcAft>
                <a:spcPts val="0"/>
              </a:spcAft>
              <a:buClr>
                <a:schemeClr val="dk1"/>
              </a:buClr>
              <a:buSzPts val="3200"/>
              <a:buNone/>
            </a:pPr>
            <a:r>
              <a:t/>
            </a:r>
            <a:endParaRPr/>
          </a:p>
        </p:txBody>
      </p:sp>
      <p:pic>
        <p:nvPicPr>
          <p:cNvPr id="172" name="Google Shape;172;p10"/>
          <p:cNvPicPr preferRelativeResize="0"/>
          <p:nvPr/>
        </p:nvPicPr>
        <p:blipFill rotWithShape="1">
          <a:blip r:embed="rId3">
            <a:alphaModFix/>
          </a:blip>
          <a:srcRect b="0" l="0" r="0" t="0"/>
          <a:stretch/>
        </p:blipFill>
        <p:spPr>
          <a:xfrm>
            <a:off x="508198" y="2852936"/>
            <a:ext cx="8096250" cy="3100362"/>
          </a:xfrm>
          <a:prstGeom prst="rect">
            <a:avLst/>
          </a:prstGeom>
          <a:noFill/>
          <a:ln>
            <a:noFill/>
          </a:ln>
        </p:spPr>
      </p:pic>
      <p:sp>
        <p:nvSpPr>
          <p:cNvPr id="173" name="Google Shape;173;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74" name="Google Shape;174;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75" name="Google Shape;175;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7"/>
          <p:cNvSpPr txBox="1"/>
          <p:nvPr>
            <p:ph type="title"/>
          </p:nvPr>
        </p:nvSpPr>
        <p:spPr>
          <a:xfrm>
            <a:off x="457200" y="116632"/>
            <a:ext cx="8229600" cy="50405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What is LANDesk?</a:t>
            </a:r>
            <a:endParaRPr/>
          </a:p>
        </p:txBody>
      </p:sp>
      <p:sp>
        <p:nvSpPr>
          <p:cNvPr id="1024" name="Google Shape;1024;p107"/>
          <p:cNvSpPr txBox="1"/>
          <p:nvPr>
            <p:ph idx="1" type="body"/>
          </p:nvPr>
        </p:nvSpPr>
        <p:spPr>
          <a:xfrm>
            <a:off x="470595" y="1351359"/>
            <a:ext cx="8229600" cy="4525963"/>
          </a:xfrm>
          <a:prstGeom prst="rect">
            <a:avLst/>
          </a:prstGeom>
          <a:noFill/>
          <a:ln>
            <a:noFill/>
          </a:ln>
        </p:spPr>
        <p:txBody>
          <a:bodyPr anchorCtr="0" anchor="t" bIns="45700" lIns="91425" spcFirstLastPara="1" rIns="91425" wrap="square" tIns="45700">
            <a:normAutofit/>
          </a:bodyPr>
          <a:lstStyle/>
          <a:p>
            <a:pPr indent="-165100" lvl="0" marL="342900" rtl="0" algn="l">
              <a:spcBef>
                <a:spcPts val="0"/>
              </a:spcBef>
              <a:spcAft>
                <a:spcPts val="0"/>
              </a:spcAft>
              <a:buClr>
                <a:schemeClr val="dk1"/>
              </a:buClr>
              <a:buSzPts val="2800"/>
              <a:buNone/>
            </a:pPr>
            <a:r>
              <a:t/>
            </a:r>
            <a:endParaRPr sz="2800"/>
          </a:p>
          <a:p>
            <a:pPr indent="0" lvl="0" marL="0" rtl="0" algn="l">
              <a:spcBef>
                <a:spcPts val="640"/>
              </a:spcBef>
              <a:spcAft>
                <a:spcPts val="0"/>
              </a:spcAft>
              <a:buClr>
                <a:schemeClr val="dk1"/>
              </a:buClr>
              <a:buSzPts val="3200"/>
              <a:buNone/>
            </a:pPr>
            <a:r>
              <a:t/>
            </a:r>
            <a:endParaRPr u="sng"/>
          </a:p>
        </p:txBody>
      </p:sp>
      <p:sp>
        <p:nvSpPr>
          <p:cNvPr id="1025" name="Google Shape;1025;p10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26" name="Google Shape;1026;p10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27" name="Google Shape;1027;p1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028" name="Google Shape;1028;p107"/>
          <p:cNvPicPr preferRelativeResize="0"/>
          <p:nvPr/>
        </p:nvPicPr>
        <p:blipFill rotWithShape="1">
          <a:blip r:embed="rId3">
            <a:alphaModFix/>
          </a:blip>
          <a:srcRect b="0" l="0" r="0" t="0"/>
          <a:stretch/>
        </p:blipFill>
        <p:spPr>
          <a:xfrm>
            <a:off x="2213593" y="3861048"/>
            <a:ext cx="4333875" cy="2499863"/>
          </a:xfrm>
          <a:prstGeom prst="rect">
            <a:avLst/>
          </a:prstGeom>
          <a:noFill/>
          <a:ln>
            <a:noFill/>
          </a:ln>
        </p:spPr>
      </p:pic>
      <p:pic>
        <p:nvPicPr>
          <p:cNvPr descr="Image result for landesk remote control" id="1029" name="Google Shape;1029;p107"/>
          <p:cNvPicPr preferRelativeResize="0"/>
          <p:nvPr/>
        </p:nvPicPr>
        <p:blipFill rotWithShape="1">
          <a:blip r:embed="rId4">
            <a:alphaModFix/>
          </a:blip>
          <a:srcRect b="0" l="0" r="0" t="0"/>
          <a:stretch/>
        </p:blipFill>
        <p:spPr>
          <a:xfrm>
            <a:off x="-22222" y="692697"/>
            <a:ext cx="4402752" cy="3168352"/>
          </a:xfrm>
          <a:prstGeom prst="rect">
            <a:avLst/>
          </a:prstGeom>
          <a:noFill/>
          <a:ln>
            <a:noFill/>
          </a:ln>
        </p:spPr>
      </p:pic>
      <p:pic>
        <p:nvPicPr>
          <p:cNvPr id="1030" name="Google Shape;1030;p107"/>
          <p:cNvPicPr preferRelativeResize="0"/>
          <p:nvPr/>
        </p:nvPicPr>
        <p:blipFill rotWithShape="1">
          <a:blip r:embed="rId5">
            <a:alphaModFix/>
          </a:blip>
          <a:srcRect b="0" l="0" r="0" t="0"/>
          <a:stretch/>
        </p:blipFill>
        <p:spPr>
          <a:xfrm>
            <a:off x="4380530" y="701306"/>
            <a:ext cx="4763469" cy="31597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8"/>
          <p:cNvSpPr txBox="1"/>
          <p:nvPr>
            <p:ph type="title"/>
          </p:nvPr>
        </p:nvSpPr>
        <p:spPr>
          <a:xfrm>
            <a:off x="395536" y="476672"/>
            <a:ext cx="8229600" cy="50405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What is LANDesk?</a:t>
            </a:r>
            <a:endParaRPr/>
          </a:p>
        </p:txBody>
      </p:sp>
      <p:sp>
        <p:nvSpPr>
          <p:cNvPr id="1036" name="Google Shape;1036;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LANDESK's Remote Control capabilities allow information technology departments to minimize downtime by </a:t>
            </a:r>
            <a:endParaRPr/>
          </a:p>
          <a:p>
            <a:pPr indent="-285750" lvl="1" marL="742950" rtl="0" algn="l">
              <a:spcBef>
                <a:spcPts val="480"/>
              </a:spcBef>
              <a:spcAft>
                <a:spcPts val="0"/>
              </a:spcAft>
              <a:buClr>
                <a:schemeClr val="dk1"/>
              </a:buClr>
              <a:buSzPts val="2400"/>
              <a:buChar char="–"/>
            </a:pPr>
            <a:r>
              <a:rPr lang="en-IN" sz="2400" u="sng"/>
              <a:t>Fixing computer errors and updating systems from a remote location.</a:t>
            </a:r>
            <a:endParaRPr/>
          </a:p>
          <a:p>
            <a:pPr indent="-133350" lvl="1" marL="742950" rtl="0" algn="l">
              <a:spcBef>
                <a:spcPts val="480"/>
              </a:spcBef>
              <a:spcAft>
                <a:spcPts val="0"/>
              </a:spcAft>
              <a:buClr>
                <a:schemeClr val="dk1"/>
              </a:buClr>
              <a:buSzPts val="2400"/>
              <a:buNone/>
            </a:pPr>
            <a:r>
              <a:t/>
            </a:r>
            <a:endParaRPr sz="2400" u="sng"/>
          </a:p>
          <a:p>
            <a:pPr indent="-342900" lvl="0" marL="342900" rtl="0" algn="l">
              <a:spcBef>
                <a:spcPts val="480"/>
              </a:spcBef>
              <a:spcAft>
                <a:spcPts val="0"/>
              </a:spcAft>
              <a:buClr>
                <a:schemeClr val="dk1"/>
              </a:buClr>
              <a:buSzPts val="2400"/>
              <a:buChar char="•"/>
            </a:pPr>
            <a:r>
              <a:rPr lang="en-IN" sz="2400"/>
              <a:t>LANDesk is an asset management software system used to</a:t>
            </a:r>
            <a:endParaRPr/>
          </a:p>
          <a:p>
            <a:pPr indent="-285750" lvl="1" marL="742950" rtl="0" algn="l">
              <a:spcBef>
                <a:spcPts val="480"/>
              </a:spcBef>
              <a:spcAft>
                <a:spcPts val="0"/>
              </a:spcAft>
              <a:buClr>
                <a:schemeClr val="dk1"/>
              </a:buClr>
              <a:buSzPts val="2400"/>
              <a:buChar char="–"/>
            </a:pPr>
            <a:r>
              <a:rPr lang="en-IN" sz="2400" u="sng"/>
              <a:t> remotely inventory and manage desktop computers</a:t>
            </a:r>
            <a:r>
              <a:rPr lang="en-IN" sz="2400"/>
              <a:t>. </a:t>
            </a:r>
            <a:endParaRPr/>
          </a:p>
          <a:p>
            <a:pPr indent="-285750" lvl="1" marL="742950" rtl="0" algn="l">
              <a:spcBef>
                <a:spcPts val="480"/>
              </a:spcBef>
              <a:spcAft>
                <a:spcPts val="0"/>
              </a:spcAft>
              <a:buClr>
                <a:schemeClr val="dk1"/>
              </a:buClr>
              <a:buSzPts val="2400"/>
              <a:buChar char="–"/>
            </a:pPr>
            <a:r>
              <a:rPr lang="en-IN" sz="2400" u="sng"/>
              <a:t>Reports on installed software and hardware, allow remote assistance, and install operating system security patches. </a:t>
            </a:r>
            <a:endParaRPr/>
          </a:p>
          <a:p>
            <a:pPr indent="0" lvl="0" marL="0" rtl="0" algn="l">
              <a:spcBef>
                <a:spcPts val="480"/>
              </a:spcBef>
              <a:spcAft>
                <a:spcPts val="0"/>
              </a:spcAft>
              <a:buClr>
                <a:schemeClr val="dk1"/>
              </a:buClr>
              <a:buSzPts val="2400"/>
              <a:buNone/>
            </a:pPr>
            <a:r>
              <a:t/>
            </a:r>
            <a:endParaRPr sz="2400" u="sng"/>
          </a:p>
        </p:txBody>
      </p:sp>
      <p:sp>
        <p:nvSpPr>
          <p:cNvPr id="1037" name="Google Shape;1037;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38" name="Google Shape;1038;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39" name="Google Shape;1039;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a:t>
            </a:r>
            <a:endParaRPr/>
          </a:p>
        </p:txBody>
      </p:sp>
      <p:sp>
        <p:nvSpPr>
          <p:cNvPr id="1045" name="Google Shape;1045;p10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accent1"/>
              </a:buClr>
              <a:buSzPts val="3200"/>
              <a:buChar char="•"/>
            </a:pPr>
            <a:r>
              <a:rPr lang="en-IN">
                <a:solidFill>
                  <a:schemeClr val="accent1"/>
                </a:solidFill>
              </a:rPr>
              <a:t>Advantage:</a:t>
            </a:r>
            <a:r>
              <a:rPr lang="en-IN"/>
              <a:t> has the best application isolation</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accent1"/>
              </a:buClr>
              <a:buSzPts val="3200"/>
              <a:buChar char="•"/>
            </a:pPr>
            <a:r>
              <a:rPr lang="en-IN">
                <a:solidFill>
                  <a:schemeClr val="accent1"/>
                </a:solidFill>
              </a:rPr>
              <a:t>Shortcoming &amp; limitation: </a:t>
            </a:r>
            <a:r>
              <a:rPr lang="en-IN"/>
              <a:t>low performance, low application flexibility and high implementation complexity.</a:t>
            </a:r>
            <a:endParaRPr/>
          </a:p>
          <a:p>
            <a:pPr indent="-139700" lvl="0" marL="342900" rtl="0" algn="l">
              <a:spcBef>
                <a:spcPts val="640"/>
              </a:spcBef>
              <a:spcAft>
                <a:spcPts val="0"/>
              </a:spcAft>
              <a:buClr>
                <a:schemeClr val="dk1"/>
              </a:buClr>
              <a:buSzPts val="3200"/>
              <a:buNone/>
            </a:pPr>
            <a:r>
              <a:t/>
            </a:r>
            <a:endParaRPr/>
          </a:p>
        </p:txBody>
      </p:sp>
      <p:sp>
        <p:nvSpPr>
          <p:cNvPr id="1046" name="Google Shape;1046;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47" name="Google Shape;1047;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48" name="Google Shape;1048;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txBox="1"/>
          <p:nvPr>
            <p:ph type="title"/>
          </p:nvPr>
        </p:nvSpPr>
        <p:spPr>
          <a:xfrm>
            <a:off x="457200" y="274638"/>
            <a:ext cx="8229600" cy="56207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600"/>
              <a:t>Relative Merits of Different Approaches</a:t>
            </a:r>
            <a:endParaRPr/>
          </a:p>
        </p:txBody>
      </p:sp>
      <p:sp>
        <p:nvSpPr>
          <p:cNvPr id="1054" name="Google Shape;1054;p110"/>
          <p:cNvSpPr txBox="1"/>
          <p:nvPr>
            <p:ph idx="1" type="body"/>
          </p:nvPr>
        </p:nvSpPr>
        <p:spPr>
          <a:xfrm>
            <a:off x="457200" y="836712"/>
            <a:ext cx="8229600" cy="528945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a:t>
            </a:r>
            <a:r>
              <a:rPr lang="en-IN" sz="2400">
                <a:solidFill>
                  <a:schemeClr val="accent1"/>
                </a:solidFill>
              </a:rPr>
              <a:t>number of X’s </a:t>
            </a:r>
            <a:r>
              <a:rPr lang="en-IN" sz="2400"/>
              <a:t>in the table cells </a:t>
            </a:r>
            <a:r>
              <a:rPr lang="en-IN" sz="2400">
                <a:solidFill>
                  <a:schemeClr val="accent3"/>
                </a:solidFill>
              </a:rPr>
              <a:t>reflects the advantage points </a:t>
            </a:r>
            <a:r>
              <a:rPr lang="en-IN" sz="2400"/>
              <a:t>of each implementation level.</a:t>
            </a:r>
            <a:endParaRPr/>
          </a:p>
          <a:p>
            <a:pPr indent="-342900" lvl="0" marL="342900" rtl="0" algn="l">
              <a:spcBef>
                <a:spcPts val="480"/>
              </a:spcBef>
              <a:spcAft>
                <a:spcPts val="0"/>
              </a:spcAft>
              <a:buClr>
                <a:schemeClr val="accent1"/>
              </a:buClr>
              <a:buSzPts val="2400"/>
              <a:buChar char="•"/>
            </a:pPr>
            <a:r>
              <a:rPr lang="en-IN" sz="2400">
                <a:solidFill>
                  <a:schemeClr val="accent1"/>
                </a:solidFill>
              </a:rPr>
              <a:t>Five X’s implies the best case </a:t>
            </a:r>
            <a:r>
              <a:rPr lang="en-IN" sz="2400"/>
              <a:t>and </a:t>
            </a:r>
            <a:r>
              <a:rPr lang="en-IN" sz="2400">
                <a:solidFill>
                  <a:schemeClr val="accent1"/>
                </a:solidFill>
              </a:rPr>
              <a:t>one X implies the worst case. </a:t>
            </a:r>
            <a:endParaRPr/>
          </a:p>
          <a:p>
            <a:pPr indent="-190500" lvl="0" marL="342900" rtl="0" algn="l">
              <a:spcBef>
                <a:spcPts val="480"/>
              </a:spcBef>
              <a:spcAft>
                <a:spcPts val="0"/>
              </a:spcAft>
              <a:buClr>
                <a:schemeClr val="dk1"/>
              </a:buClr>
              <a:buSzPts val="2400"/>
              <a:buNone/>
            </a:pPr>
            <a:r>
              <a:t/>
            </a:r>
            <a:endParaRPr sz="2400"/>
          </a:p>
        </p:txBody>
      </p:sp>
      <p:pic>
        <p:nvPicPr>
          <p:cNvPr id="1055" name="Google Shape;1055;p110"/>
          <p:cNvPicPr preferRelativeResize="0"/>
          <p:nvPr/>
        </p:nvPicPr>
        <p:blipFill rotWithShape="1">
          <a:blip r:embed="rId3">
            <a:alphaModFix/>
          </a:blip>
          <a:srcRect b="18253" l="28445" r="25260" t="56440"/>
          <a:stretch/>
        </p:blipFill>
        <p:spPr>
          <a:xfrm>
            <a:off x="467544" y="2420888"/>
            <a:ext cx="8280920" cy="3960440"/>
          </a:xfrm>
          <a:prstGeom prst="rect">
            <a:avLst/>
          </a:prstGeom>
          <a:noFill/>
          <a:ln>
            <a:noFill/>
          </a:ln>
        </p:spPr>
      </p:pic>
      <p:sp>
        <p:nvSpPr>
          <p:cNvPr id="1056" name="Google Shape;1056;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57" name="Google Shape;1057;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58" name="Google Shape;1058;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Relative Merits of Different Approaches</a:t>
            </a:r>
            <a:endParaRPr/>
          </a:p>
        </p:txBody>
      </p:sp>
      <p:sp>
        <p:nvSpPr>
          <p:cNvPr id="1064" name="Google Shape;1064;p1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accent1"/>
              </a:buClr>
              <a:buSzPts val="2400"/>
              <a:buChar char="•"/>
            </a:pPr>
            <a:r>
              <a:rPr lang="en-IN" sz="2400">
                <a:solidFill>
                  <a:schemeClr val="accent1"/>
                </a:solidFill>
              </a:rPr>
              <a:t>Overall, hardware and OS support </a:t>
            </a:r>
            <a:r>
              <a:rPr lang="en-IN" sz="2400"/>
              <a:t>will yield the </a:t>
            </a:r>
            <a:r>
              <a:rPr lang="en-IN" sz="2400">
                <a:solidFill>
                  <a:schemeClr val="accent1"/>
                </a:solidFill>
              </a:rPr>
              <a:t>highest performance. </a:t>
            </a:r>
            <a:endParaRPr sz="2400">
              <a:solidFill>
                <a:schemeClr val="accent1"/>
              </a:solidFill>
            </a:endParaRPr>
          </a:p>
          <a:p>
            <a:pPr indent="-190500" lvl="0" marL="342900" rtl="0" algn="l">
              <a:spcBef>
                <a:spcPts val="480"/>
              </a:spcBef>
              <a:spcAft>
                <a:spcPts val="0"/>
              </a:spcAft>
              <a:buClr>
                <a:schemeClr val="dk1"/>
              </a:buClr>
              <a:buSzPts val="2400"/>
              <a:buNone/>
            </a:pPr>
            <a:r>
              <a:t/>
            </a:r>
            <a:endParaRPr sz="2400">
              <a:solidFill>
                <a:schemeClr val="accent1"/>
              </a:solidFill>
            </a:endParaRPr>
          </a:p>
          <a:p>
            <a:pPr indent="-342900" lvl="0" marL="342900" rtl="0" algn="l">
              <a:spcBef>
                <a:spcPts val="480"/>
              </a:spcBef>
              <a:spcAft>
                <a:spcPts val="0"/>
              </a:spcAft>
              <a:buClr>
                <a:schemeClr val="dk1"/>
              </a:buClr>
              <a:buSzPts val="2400"/>
              <a:buChar char="•"/>
            </a:pPr>
            <a:r>
              <a:rPr lang="en-IN" sz="2400"/>
              <a:t>However, the </a:t>
            </a:r>
            <a:r>
              <a:rPr lang="en-IN" sz="2400">
                <a:solidFill>
                  <a:schemeClr val="accent1"/>
                </a:solidFill>
              </a:rPr>
              <a:t>hardware and application levels </a:t>
            </a:r>
            <a:r>
              <a:rPr lang="en-IN" sz="2400"/>
              <a:t>are also the most </a:t>
            </a:r>
            <a:r>
              <a:rPr lang="en-IN" sz="2400">
                <a:solidFill>
                  <a:schemeClr val="accent1"/>
                </a:solidFill>
              </a:rPr>
              <a:t>expensive to implement. </a:t>
            </a:r>
            <a:endParaRPr sz="2400">
              <a:solidFill>
                <a:schemeClr val="accent1"/>
              </a:solidFill>
            </a:endParaRPr>
          </a:p>
          <a:p>
            <a:pPr indent="-190500" lvl="0" marL="342900" rtl="0" algn="l">
              <a:spcBef>
                <a:spcPts val="480"/>
              </a:spcBef>
              <a:spcAft>
                <a:spcPts val="0"/>
              </a:spcAft>
              <a:buClr>
                <a:schemeClr val="dk1"/>
              </a:buClr>
              <a:buSzPts val="2400"/>
              <a:buNone/>
            </a:pPr>
            <a:r>
              <a:t/>
            </a:r>
            <a:endParaRPr sz="2400">
              <a:solidFill>
                <a:schemeClr val="accent1"/>
              </a:solidFill>
            </a:endParaRPr>
          </a:p>
          <a:p>
            <a:pPr indent="-342900" lvl="0" marL="342900" rtl="0" algn="l">
              <a:spcBef>
                <a:spcPts val="480"/>
              </a:spcBef>
              <a:spcAft>
                <a:spcPts val="0"/>
              </a:spcAft>
              <a:buClr>
                <a:schemeClr val="accent1"/>
              </a:buClr>
              <a:buSzPts val="2400"/>
              <a:buChar char="•"/>
            </a:pPr>
            <a:r>
              <a:rPr lang="en-IN" sz="2400">
                <a:solidFill>
                  <a:schemeClr val="accent1"/>
                </a:solidFill>
              </a:rPr>
              <a:t>User isolation </a:t>
            </a:r>
            <a:r>
              <a:rPr lang="en-IN" sz="2400"/>
              <a:t>is the most </a:t>
            </a:r>
            <a:r>
              <a:rPr lang="en-IN" sz="2400">
                <a:solidFill>
                  <a:schemeClr val="accent1"/>
                </a:solidFill>
              </a:rPr>
              <a:t>difficult to achieve.</a:t>
            </a:r>
            <a:r>
              <a:rPr lang="en-IN" sz="2400"/>
              <a:t> </a:t>
            </a:r>
            <a:endParaRPr sz="2400"/>
          </a:p>
          <a:p>
            <a:pPr indent="-190500" lvl="0" marL="342900" rtl="0" algn="l">
              <a:spcBef>
                <a:spcPts val="480"/>
              </a:spcBef>
              <a:spcAft>
                <a:spcPts val="0"/>
              </a:spcAft>
              <a:buClr>
                <a:schemeClr val="dk1"/>
              </a:buClr>
              <a:buSzPts val="2400"/>
              <a:buNone/>
            </a:pPr>
            <a:r>
              <a:t/>
            </a:r>
            <a:endParaRPr sz="2400">
              <a:solidFill>
                <a:schemeClr val="accent1"/>
              </a:solidFill>
            </a:endParaRPr>
          </a:p>
          <a:p>
            <a:pPr indent="-342900" lvl="0" marL="342900" rtl="0" algn="l">
              <a:spcBef>
                <a:spcPts val="480"/>
              </a:spcBef>
              <a:spcAft>
                <a:spcPts val="0"/>
              </a:spcAft>
              <a:buClr>
                <a:schemeClr val="accent1"/>
              </a:buClr>
              <a:buSzPts val="2400"/>
              <a:buChar char="•"/>
            </a:pPr>
            <a:r>
              <a:rPr lang="en-IN" sz="2400">
                <a:solidFill>
                  <a:schemeClr val="accent1"/>
                </a:solidFill>
              </a:rPr>
              <a:t>ISA implementation </a:t>
            </a:r>
            <a:r>
              <a:rPr lang="en-IN" sz="2400"/>
              <a:t>offers the </a:t>
            </a:r>
            <a:r>
              <a:rPr lang="en-IN" sz="2400">
                <a:solidFill>
                  <a:schemeClr val="accent1"/>
                </a:solidFill>
              </a:rPr>
              <a:t>best application flexibility.</a:t>
            </a:r>
            <a:endParaRPr/>
          </a:p>
        </p:txBody>
      </p:sp>
      <p:sp>
        <p:nvSpPr>
          <p:cNvPr id="1065" name="Google Shape;1065;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66" name="Google Shape;1066;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67" name="Google Shape;1067;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Virtualization Design Requirements</a:t>
            </a:r>
            <a:endParaRPr/>
          </a:p>
        </p:txBody>
      </p:sp>
      <p:sp>
        <p:nvSpPr>
          <p:cNvPr id="1073" name="Google Shape;1073;p1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IN"/>
              <a:t>Equivalence Requirement</a:t>
            </a:r>
            <a:endParaRPr/>
          </a:p>
          <a:p>
            <a:pPr indent="-342900" lvl="0" marL="342900" rtl="0" algn="l">
              <a:spcBef>
                <a:spcPts val="640"/>
              </a:spcBef>
              <a:spcAft>
                <a:spcPts val="0"/>
              </a:spcAft>
              <a:buClr>
                <a:schemeClr val="dk1"/>
              </a:buClr>
              <a:buSzPts val="3200"/>
              <a:buChar char="•"/>
            </a:pPr>
            <a:r>
              <a:rPr b="1" lang="en-IN"/>
              <a:t>Efficiency Requirement</a:t>
            </a:r>
            <a:endParaRPr/>
          </a:p>
          <a:p>
            <a:pPr indent="-342900" lvl="0" marL="342900" rtl="0" algn="l">
              <a:spcBef>
                <a:spcPts val="640"/>
              </a:spcBef>
              <a:spcAft>
                <a:spcPts val="0"/>
              </a:spcAft>
              <a:buClr>
                <a:schemeClr val="dk1"/>
              </a:buClr>
              <a:buSzPts val="3200"/>
              <a:buChar char="•"/>
            </a:pPr>
            <a:r>
              <a:rPr b="1" lang="en-IN"/>
              <a:t>Resource Control requirement</a:t>
            </a:r>
            <a:endParaRPr/>
          </a:p>
          <a:p>
            <a:pPr indent="-139700" lvl="0" marL="342900" rtl="0" algn="l">
              <a:spcBef>
                <a:spcPts val="640"/>
              </a:spcBef>
              <a:spcAft>
                <a:spcPts val="0"/>
              </a:spcAft>
              <a:buClr>
                <a:schemeClr val="dk1"/>
              </a:buClr>
              <a:buSzPts val="3200"/>
              <a:buNone/>
            </a:pPr>
            <a:r>
              <a:t/>
            </a:r>
            <a:endParaRPr b="1"/>
          </a:p>
        </p:txBody>
      </p:sp>
      <p:sp>
        <p:nvSpPr>
          <p:cNvPr id="1074" name="Google Shape;1074;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75" name="Google Shape;1075;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76" name="Google Shape;1076;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Virtualization Design Requirements</a:t>
            </a:r>
            <a:endParaRPr/>
          </a:p>
        </p:txBody>
      </p:sp>
      <p:sp>
        <p:nvSpPr>
          <p:cNvPr id="1082" name="Google Shape;1082;p1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600"/>
              <a:buNone/>
            </a:pPr>
            <a:r>
              <a:rPr lang="en-IN" sz="2600"/>
              <a:t>Equivalence Requirement</a:t>
            </a:r>
            <a:endParaRPr/>
          </a:p>
          <a:p>
            <a:pPr indent="-342900" lvl="0" marL="342900" rtl="0" algn="l">
              <a:spcBef>
                <a:spcPts val="520"/>
              </a:spcBef>
              <a:spcAft>
                <a:spcPts val="0"/>
              </a:spcAft>
              <a:buClr>
                <a:schemeClr val="dk1"/>
              </a:buClr>
              <a:buSzPts val="2600"/>
              <a:buChar char="•"/>
            </a:pPr>
            <a:r>
              <a:rPr lang="en-IN" sz="2600"/>
              <a:t>A m/c that is developed through virtualization must have a logical equivalence with the real m/cs :</a:t>
            </a:r>
            <a:endParaRPr/>
          </a:p>
          <a:p>
            <a:pPr indent="-285750" lvl="1" marL="742950" rtl="0" algn="l">
              <a:spcBef>
                <a:spcPts val="440"/>
              </a:spcBef>
              <a:spcAft>
                <a:spcPts val="0"/>
              </a:spcAft>
              <a:buClr>
                <a:schemeClr val="dk1"/>
              </a:buClr>
              <a:buSzPts val="2200"/>
              <a:buChar char="–"/>
            </a:pPr>
            <a:r>
              <a:rPr b="1" lang="en-IN" sz="2200" u="sng"/>
              <a:t>Needs to match the capabilities </a:t>
            </a:r>
            <a:r>
              <a:rPr b="1" lang="en-IN" sz="2200"/>
              <a:t>of the physical system in its computational performance. </a:t>
            </a:r>
            <a:endParaRPr/>
          </a:p>
          <a:p>
            <a:pPr indent="0" lvl="0" marL="0" rtl="0" algn="l">
              <a:spcBef>
                <a:spcPts val="640"/>
              </a:spcBef>
              <a:spcAft>
                <a:spcPts val="0"/>
              </a:spcAft>
              <a:buClr>
                <a:schemeClr val="dk1"/>
              </a:buClr>
              <a:buSzPts val="3200"/>
              <a:buNone/>
            </a:pPr>
            <a:r>
              <a:t/>
            </a:r>
            <a:endParaRPr b="1"/>
          </a:p>
          <a:p>
            <a:pPr indent="0" lvl="0" marL="0" rtl="0" algn="l">
              <a:spcBef>
                <a:spcPts val="640"/>
              </a:spcBef>
              <a:spcAft>
                <a:spcPts val="0"/>
              </a:spcAft>
              <a:buClr>
                <a:srgbClr val="7030A0"/>
              </a:buClr>
              <a:buSzPts val="3200"/>
              <a:buNone/>
            </a:pPr>
            <a:r>
              <a:rPr b="1" lang="en-IN">
                <a:solidFill>
                  <a:srgbClr val="7030A0"/>
                </a:solidFill>
              </a:rPr>
              <a:t>How??</a:t>
            </a:r>
            <a:endParaRPr b="1">
              <a:solidFill>
                <a:srgbClr val="7030A0"/>
              </a:solidFill>
            </a:endParaRPr>
          </a:p>
        </p:txBody>
      </p:sp>
      <p:sp>
        <p:nvSpPr>
          <p:cNvPr id="1083" name="Google Shape;1083;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84" name="Google Shape;1084;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85" name="Google Shape;1085;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Virtualization Design Requirements</a:t>
            </a:r>
            <a:endParaRPr/>
          </a:p>
        </p:txBody>
      </p:sp>
      <p:sp>
        <p:nvSpPr>
          <p:cNvPr id="1091" name="Google Shape;1091;p1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600"/>
              <a:buNone/>
            </a:pPr>
            <a:r>
              <a:rPr lang="en-IN" sz="2600"/>
              <a:t>Equivalence Requirement</a:t>
            </a:r>
            <a:endParaRPr/>
          </a:p>
          <a:p>
            <a:pPr indent="-342900" lvl="0" marL="342900" rtl="0" algn="l">
              <a:spcBef>
                <a:spcPts val="520"/>
              </a:spcBef>
              <a:spcAft>
                <a:spcPts val="0"/>
              </a:spcAft>
              <a:buClr>
                <a:schemeClr val="dk1"/>
              </a:buClr>
              <a:buSzPts val="2600"/>
              <a:buChar char="•"/>
            </a:pPr>
            <a:r>
              <a:rPr lang="en-IN" sz="2600"/>
              <a:t>A m/c that is developed through virtualization must have a logical equivalence with the real m/cs :</a:t>
            </a:r>
            <a:endParaRPr/>
          </a:p>
          <a:p>
            <a:pPr indent="-285750" lvl="1" marL="742950" rtl="0" algn="l">
              <a:spcBef>
                <a:spcPts val="440"/>
              </a:spcBef>
              <a:spcAft>
                <a:spcPts val="0"/>
              </a:spcAft>
              <a:buClr>
                <a:schemeClr val="dk1"/>
              </a:buClr>
              <a:buSzPts val="2200"/>
              <a:buChar char="–"/>
            </a:pPr>
            <a:r>
              <a:rPr lang="en-IN" sz="2200" u="sng"/>
              <a:t>Needs to match the capabilities </a:t>
            </a:r>
            <a:r>
              <a:rPr lang="en-IN" sz="2200"/>
              <a:t>of the physical system in its computational performance. </a:t>
            </a:r>
            <a:endParaRPr/>
          </a:p>
          <a:p>
            <a:pPr indent="-285750" lvl="1" marL="742950" rtl="0" algn="l">
              <a:spcBef>
                <a:spcPts val="440"/>
              </a:spcBef>
              <a:spcAft>
                <a:spcPts val="0"/>
              </a:spcAft>
              <a:buClr>
                <a:schemeClr val="dk1"/>
              </a:buClr>
              <a:buSzPts val="2200"/>
              <a:buChar char="–"/>
            </a:pPr>
            <a:r>
              <a:rPr b="1" lang="en-IN" sz="2200" u="sng"/>
              <a:t>To execute all the applications and programs </a:t>
            </a:r>
            <a:r>
              <a:rPr b="1" lang="en-IN" sz="2200"/>
              <a:t>that are designed to execute on the real m/cs.</a:t>
            </a:r>
            <a:endParaRPr/>
          </a:p>
          <a:p>
            <a:pPr indent="-139700" lvl="0" marL="342900" rtl="0" algn="l">
              <a:spcBef>
                <a:spcPts val="640"/>
              </a:spcBef>
              <a:spcAft>
                <a:spcPts val="0"/>
              </a:spcAft>
              <a:buClr>
                <a:schemeClr val="dk1"/>
              </a:buClr>
              <a:buSzPts val="3200"/>
              <a:buNone/>
            </a:pPr>
            <a:r>
              <a:t/>
            </a:r>
            <a:endParaRPr b="1"/>
          </a:p>
          <a:p>
            <a:pPr indent="-139700" lvl="0" marL="342900" rtl="0" algn="l">
              <a:spcBef>
                <a:spcPts val="640"/>
              </a:spcBef>
              <a:spcAft>
                <a:spcPts val="0"/>
              </a:spcAft>
              <a:buClr>
                <a:schemeClr val="dk1"/>
              </a:buClr>
              <a:buSzPts val="3200"/>
              <a:buNone/>
            </a:pPr>
            <a:r>
              <a:t/>
            </a:r>
            <a:endParaRPr b="1"/>
          </a:p>
        </p:txBody>
      </p:sp>
      <p:sp>
        <p:nvSpPr>
          <p:cNvPr id="1092" name="Google Shape;1092;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93" name="Google Shape;1093;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94" name="Google Shape;1094;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Virtualization Design Requirements</a:t>
            </a:r>
            <a:endParaRPr/>
          </a:p>
        </p:txBody>
      </p:sp>
      <p:sp>
        <p:nvSpPr>
          <p:cNvPr id="1100" name="Google Shape;1100;p1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Efficiency Requirement</a:t>
            </a:r>
            <a:endParaRPr/>
          </a:p>
          <a:p>
            <a:pPr indent="-342900" lvl="0" marL="342900" rtl="0" algn="l">
              <a:spcBef>
                <a:spcPts val="480"/>
              </a:spcBef>
              <a:spcAft>
                <a:spcPts val="0"/>
              </a:spcAft>
              <a:buClr>
                <a:schemeClr val="dk1"/>
              </a:buClr>
              <a:buSzPts val="2400"/>
              <a:buChar char="•"/>
            </a:pPr>
            <a:r>
              <a:rPr lang="en-IN" sz="2400"/>
              <a:t>While taking the route of Virtualization, </a:t>
            </a:r>
            <a:endParaRPr/>
          </a:p>
          <a:p>
            <a:pPr indent="-285750" lvl="1" marL="742950" rtl="0" algn="l">
              <a:spcBef>
                <a:spcPts val="400"/>
              </a:spcBef>
              <a:spcAft>
                <a:spcPts val="0"/>
              </a:spcAft>
              <a:buClr>
                <a:schemeClr val="dk1"/>
              </a:buClr>
              <a:buSzPts val="2000"/>
              <a:buChar char="–"/>
            </a:pPr>
            <a:r>
              <a:rPr b="1" lang="en-IN" sz="2000" u="sng"/>
              <a:t>the virtual m/c must be as efficient in its performance as a real system. </a:t>
            </a:r>
            <a:endParaRPr/>
          </a:p>
          <a:p>
            <a:pPr indent="-158750" lvl="1" marL="742950" rtl="0" algn="l">
              <a:spcBef>
                <a:spcPts val="400"/>
              </a:spcBef>
              <a:spcAft>
                <a:spcPts val="0"/>
              </a:spcAft>
              <a:buClr>
                <a:schemeClr val="dk1"/>
              </a:buClr>
              <a:buSzPts val="2000"/>
              <a:buNone/>
            </a:pPr>
            <a:r>
              <a:t/>
            </a:r>
            <a:endParaRPr sz="2000"/>
          </a:p>
          <a:p>
            <a:pPr indent="-342900" lvl="0" marL="342900" rtl="0" algn="l">
              <a:spcBef>
                <a:spcPts val="480"/>
              </a:spcBef>
              <a:spcAft>
                <a:spcPts val="0"/>
              </a:spcAft>
              <a:buClr>
                <a:schemeClr val="dk1"/>
              </a:buClr>
              <a:buSzPts val="2400"/>
              <a:buChar char="•"/>
            </a:pPr>
            <a:r>
              <a:rPr lang="en-IN" sz="2400"/>
              <a:t>Virtualization is primarily done with a purpose of getting </a:t>
            </a:r>
            <a:r>
              <a:rPr b="1" lang="en-IN" sz="2400"/>
              <a:t>efficient software </a:t>
            </a:r>
            <a:endParaRPr/>
          </a:p>
          <a:p>
            <a:pPr indent="-285750" lvl="1" marL="742950" rtl="0" algn="l">
              <a:spcBef>
                <a:spcPts val="400"/>
              </a:spcBef>
              <a:spcAft>
                <a:spcPts val="0"/>
              </a:spcAft>
              <a:buClr>
                <a:schemeClr val="dk1"/>
              </a:buClr>
              <a:buSzPts val="2000"/>
              <a:buChar char="–"/>
            </a:pPr>
            <a:r>
              <a:rPr b="1" lang="en-IN" sz="2000" u="sng"/>
              <a:t>without the physical hardware</a:t>
            </a:r>
            <a:r>
              <a:rPr b="1" lang="en-IN" sz="2000"/>
              <a:t>.</a:t>
            </a:r>
            <a:endParaRPr b="1" sz="2000"/>
          </a:p>
        </p:txBody>
      </p:sp>
      <p:sp>
        <p:nvSpPr>
          <p:cNvPr id="1101" name="Google Shape;1101;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02" name="Google Shape;1102;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03" name="Google Shape;1103;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Virtualization Design Requirements</a:t>
            </a:r>
            <a:endParaRPr/>
          </a:p>
        </p:txBody>
      </p:sp>
      <p:sp>
        <p:nvSpPr>
          <p:cNvPr id="1109" name="Google Shape;1109;p1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Resource Control requirement</a:t>
            </a:r>
            <a:endParaRPr/>
          </a:p>
          <a:p>
            <a:pPr indent="-342900" lvl="0" marL="342900" rtl="0" algn="l">
              <a:spcBef>
                <a:spcPts val="480"/>
              </a:spcBef>
              <a:spcAft>
                <a:spcPts val="0"/>
              </a:spcAft>
              <a:buClr>
                <a:schemeClr val="dk1"/>
              </a:buClr>
              <a:buSzPts val="2400"/>
              <a:buChar char="•"/>
            </a:pPr>
            <a:r>
              <a:rPr lang="en-IN" sz="2400"/>
              <a:t>A typical computer system is a combination of various resources, including processors, memory, and I/O devices.</a:t>
            </a:r>
            <a:endParaRPr/>
          </a:p>
          <a:p>
            <a:pPr indent="-285750" lvl="1" marL="742950" rtl="0" algn="l">
              <a:spcBef>
                <a:spcPts val="400"/>
              </a:spcBef>
              <a:spcAft>
                <a:spcPts val="0"/>
              </a:spcAft>
              <a:buClr>
                <a:schemeClr val="dk1"/>
              </a:buClr>
              <a:buSzPts val="2000"/>
              <a:buChar char="–"/>
            </a:pPr>
            <a:r>
              <a:rPr b="1" lang="en-IN" sz="2000" u="sng"/>
              <a:t>All these resources must be managed and controlled effectively by the VMM.</a:t>
            </a:r>
            <a:endParaRPr/>
          </a:p>
          <a:p>
            <a:pPr indent="-285750" lvl="1" marL="742950" rtl="0" algn="l">
              <a:spcBef>
                <a:spcPts val="400"/>
              </a:spcBef>
              <a:spcAft>
                <a:spcPts val="0"/>
              </a:spcAft>
              <a:buClr>
                <a:schemeClr val="dk1"/>
              </a:buClr>
              <a:buSzPts val="2000"/>
              <a:buChar char="–"/>
            </a:pPr>
            <a:r>
              <a:rPr lang="en-IN" sz="2000"/>
              <a:t>The VMM must be in a state of enforcing </a:t>
            </a:r>
            <a:r>
              <a:rPr lang="en-IN" sz="2000" u="sng"/>
              <a:t>isolation between the virtualized systems.</a:t>
            </a:r>
            <a:endParaRPr/>
          </a:p>
          <a:p>
            <a:pPr indent="-190500" lvl="0" marL="342900" rtl="0" algn="l">
              <a:spcBef>
                <a:spcPts val="480"/>
              </a:spcBef>
              <a:spcAft>
                <a:spcPts val="0"/>
              </a:spcAft>
              <a:buClr>
                <a:schemeClr val="dk1"/>
              </a:buClr>
              <a:buSzPts val="2400"/>
              <a:buNone/>
            </a:pPr>
            <a:r>
              <a:t/>
            </a:r>
            <a:endParaRPr sz="2400"/>
          </a:p>
        </p:txBody>
      </p:sp>
      <p:sp>
        <p:nvSpPr>
          <p:cNvPr id="1110" name="Google Shape;1110;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11" name="Google Shape;1111;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12" name="Google Shape;1112;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idx="1" type="body"/>
          </p:nvPr>
        </p:nvSpPr>
        <p:spPr>
          <a:xfrm>
            <a:off x="410547" y="0"/>
            <a:ext cx="8229600" cy="55774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(b)- This Hypervisor handles the bare hardware(CPU, memory, I/O) directly, hence called as </a:t>
            </a:r>
            <a:r>
              <a:rPr lang="en-IN" sz="2400">
                <a:solidFill>
                  <a:schemeClr val="accent1"/>
                </a:solidFill>
              </a:rPr>
              <a:t>Bare Metal Hypervisor or Native VM</a:t>
            </a:r>
            <a:endParaRPr/>
          </a:p>
          <a:p>
            <a:pPr indent="0" lvl="0" marL="0" rtl="0" algn="l">
              <a:spcBef>
                <a:spcPts val="480"/>
              </a:spcBef>
              <a:spcAft>
                <a:spcPts val="0"/>
              </a:spcAft>
              <a:buClr>
                <a:schemeClr val="dk1"/>
              </a:buClr>
              <a:buSzPts val="2400"/>
              <a:buNone/>
            </a:pPr>
            <a:r>
              <a:t/>
            </a:r>
            <a:endParaRPr sz="2400">
              <a:solidFill>
                <a:schemeClr val="accent1"/>
              </a:solidFill>
            </a:endParaRPr>
          </a:p>
          <a:p>
            <a:pPr indent="0" lvl="0" marL="0" rtl="0" algn="l">
              <a:spcBef>
                <a:spcPts val="480"/>
              </a:spcBef>
              <a:spcAft>
                <a:spcPts val="0"/>
              </a:spcAft>
              <a:buClr>
                <a:schemeClr val="dk1"/>
              </a:buClr>
              <a:buSzPts val="2400"/>
              <a:buNone/>
            </a:pPr>
            <a:r>
              <a:rPr lang="en-IN" sz="2400"/>
              <a:t>(c)-VMM runs in </a:t>
            </a:r>
            <a:r>
              <a:rPr lang="en-IN" sz="2400">
                <a:solidFill>
                  <a:schemeClr val="accent1"/>
                </a:solidFill>
              </a:rPr>
              <a:t>Non-priviledged mode</a:t>
            </a:r>
            <a:r>
              <a:rPr lang="en-IN" sz="2400"/>
              <a:t>. The Host OS needs not to be modified.</a:t>
            </a:r>
            <a:endParaRPr/>
          </a:p>
          <a:p>
            <a:pPr indent="0" lvl="0" marL="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rPr lang="en-IN" sz="2400"/>
              <a:t>(d)-VM implemented in </a:t>
            </a:r>
            <a:r>
              <a:rPr lang="en-IN" sz="2400">
                <a:solidFill>
                  <a:schemeClr val="accent1"/>
                </a:solidFill>
              </a:rPr>
              <a:t>Dual Mode</a:t>
            </a:r>
            <a:r>
              <a:rPr lang="en-IN" sz="2400"/>
              <a:t>. Part of the VMM runs at the user level and another part runs at the supervisor level. Host OS has to be modified to some extent.</a:t>
            </a:r>
            <a:endParaRPr sz="2400"/>
          </a:p>
        </p:txBody>
      </p:sp>
      <p:sp>
        <p:nvSpPr>
          <p:cNvPr id="181" name="Google Shape;18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82" name="Google Shape;18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83" name="Google Shape;18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4" name="Google Shape;184;p11"/>
          <p:cNvPicPr preferRelativeResize="0"/>
          <p:nvPr/>
        </p:nvPicPr>
        <p:blipFill rotWithShape="1">
          <a:blip r:embed="rId3">
            <a:alphaModFix/>
          </a:blip>
          <a:srcRect b="0" l="0" r="0" t="0"/>
          <a:stretch/>
        </p:blipFill>
        <p:spPr>
          <a:xfrm>
            <a:off x="508198" y="3717032"/>
            <a:ext cx="8096250" cy="273630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17"/>
          <p:cNvSpPr txBox="1"/>
          <p:nvPr>
            <p:ph type="title"/>
          </p:nvPr>
        </p:nvSpPr>
        <p:spPr>
          <a:xfrm>
            <a:off x="251520" y="274638"/>
            <a:ext cx="864096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VIRTUALIZATION STRUCTURES/TOOLS AND MECHANISMS</a:t>
            </a:r>
            <a:br>
              <a:rPr lang="en-IN" sz="2400">
                <a:solidFill>
                  <a:schemeClr val="lt1"/>
                </a:solidFill>
                <a:latin typeface="Calibri"/>
                <a:ea typeface="Calibri"/>
                <a:cs typeface="Calibri"/>
                <a:sym typeface="Calibri"/>
              </a:rPr>
            </a:br>
            <a:r>
              <a:rPr lang="en-IN" sz="2400">
                <a:solidFill>
                  <a:schemeClr val="lt1"/>
                </a:solidFill>
                <a:latin typeface="Calibri"/>
                <a:ea typeface="Calibri"/>
                <a:cs typeface="Calibri"/>
                <a:sym typeface="Calibri"/>
              </a:rPr>
              <a:t>Hypervisor </a:t>
            </a:r>
            <a:br>
              <a:rPr lang="en-IN" sz="2400">
                <a:solidFill>
                  <a:schemeClr val="lt1"/>
                </a:solidFill>
                <a:latin typeface="Calibri"/>
                <a:ea typeface="Calibri"/>
                <a:cs typeface="Calibri"/>
                <a:sym typeface="Calibri"/>
              </a:rPr>
            </a:br>
            <a:endParaRPr sz="2400"/>
          </a:p>
        </p:txBody>
      </p:sp>
      <p:sp>
        <p:nvSpPr>
          <p:cNvPr id="1118" name="Google Shape;1118;p117"/>
          <p:cNvSpPr txBox="1"/>
          <p:nvPr>
            <p:ph idx="1" type="body"/>
          </p:nvPr>
        </p:nvSpPr>
        <p:spPr>
          <a:xfrm>
            <a:off x="683568" y="1600200"/>
            <a:ext cx="792088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Hypervisor and Xen Architecture</a:t>
            </a:r>
            <a:endParaRPr/>
          </a:p>
          <a:p>
            <a:pPr indent="-342900" lvl="0" marL="342900" rtl="0" algn="l">
              <a:spcBef>
                <a:spcPts val="480"/>
              </a:spcBef>
              <a:spcAft>
                <a:spcPts val="0"/>
              </a:spcAft>
              <a:buClr>
                <a:schemeClr val="dk1"/>
              </a:buClr>
              <a:buSzPts val="2400"/>
              <a:buChar char="•"/>
            </a:pPr>
            <a:r>
              <a:rPr lang="en-IN" sz="2400"/>
              <a:t>Binary Translation with Full Virtualization</a:t>
            </a:r>
            <a:endParaRPr sz="2400"/>
          </a:p>
          <a:p>
            <a:pPr indent="-342900" lvl="0" marL="342900" rtl="0" algn="l">
              <a:spcBef>
                <a:spcPts val="480"/>
              </a:spcBef>
              <a:spcAft>
                <a:spcPts val="0"/>
              </a:spcAft>
              <a:buClr>
                <a:schemeClr val="dk1"/>
              </a:buClr>
              <a:buSzPts val="2400"/>
              <a:buChar char="•"/>
            </a:pPr>
            <a:r>
              <a:rPr lang="en-IN" sz="2400"/>
              <a:t>Para-Virtualization with Compiler Support</a:t>
            </a:r>
            <a:endParaRPr sz="2400"/>
          </a:p>
        </p:txBody>
      </p:sp>
      <p:sp>
        <p:nvSpPr>
          <p:cNvPr id="1119" name="Google Shape;1119;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20" name="Google Shape;1120;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21" name="Google Shape;1121;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18"/>
          <p:cNvSpPr txBox="1"/>
          <p:nvPr>
            <p:ph type="title"/>
          </p:nvPr>
        </p:nvSpPr>
        <p:spPr>
          <a:xfrm>
            <a:off x="251520" y="274638"/>
            <a:ext cx="864096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Font typeface="Calibri"/>
              <a:buNone/>
            </a:pPr>
            <a:r>
              <a:rPr lang="en-IN" sz="2400">
                <a:solidFill>
                  <a:schemeClr val="lt1"/>
                </a:solidFill>
                <a:latin typeface="Calibri"/>
                <a:ea typeface="Calibri"/>
                <a:cs typeface="Calibri"/>
                <a:sym typeface="Calibri"/>
              </a:rPr>
              <a:t>VIRTUALIZATION STRUCTURES/TOOLS AND MECHANISMS</a:t>
            </a:r>
            <a:br>
              <a:rPr lang="en-IN" sz="2400">
                <a:solidFill>
                  <a:schemeClr val="lt1"/>
                </a:solidFill>
                <a:latin typeface="Calibri"/>
                <a:ea typeface="Calibri"/>
                <a:cs typeface="Calibri"/>
                <a:sym typeface="Calibri"/>
              </a:rPr>
            </a:br>
            <a:r>
              <a:rPr lang="en-IN" sz="2400">
                <a:solidFill>
                  <a:schemeClr val="lt1"/>
                </a:solidFill>
                <a:latin typeface="Calibri"/>
                <a:ea typeface="Calibri"/>
                <a:cs typeface="Calibri"/>
                <a:sym typeface="Calibri"/>
              </a:rPr>
              <a:t>Hypervisor </a:t>
            </a:r>
            <a:br>
              <a:rPr lang="en-IN" sz="2400">
                <a:solidFill>
                  <a:schemeClr val="lt1"/>
                </a:solidFill>
                <a:latin typeface="Calibri"/>
                <a:ea typeface="Calibri"/>
                <a:cs typeface="Calibri"/>
                <a:sym typeface="Calibri"/>
              </a:rPr>
            </a:br>
            <a:endParaRPr sz="2400"/>
          </a:p>
        </p:txBody>
      </p:sp>
      <p:sp>
        <p:nvSpPr>
          <p:cNvPr id="1127" name="Google Shape;1127;p118"/>
          <p:cNvSpPr txBox="1"/>
          <p:nvPr>
            <p:ph idx="1" type="body"/>
          </p:nvPr>
        </p:nvSpPr>
        <p:spPr>
          <a:xfrm>
            <a:off x="683568" y="1600200"/>
            <a:ext cx="4248472"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hypervisor supports hardware-level virtualization on bare metal devices like CPU, memory, disk and network interfaces. </a:t>
            </a:r>
            <a:endParaRPr sz="2400"/>
          </a:p>
          <a:p>
            <a:pPr indent="0" lvl="0" marL="0" rtl="0" algn="l">
              <a:spcBef>
                <a:spcPts val="480"/>
              </a:spcBef>
              <a:spcAft>
                <a:spcPts val="0"/>
              </a:spcAft>
              <a:buClr>
                <a:schemeClr val="dk1"/>
              </a:buClr>
              <a:buSzPts val="2400"/>
              <a:buNone/>
            </a:pPr>
            <a:r>
              <a:t/>
            </a:r>
            <a:endParaRPr sz="2400"/>
          </a:p>
        </p:txBody>
      </p:sp>
      <p:pic>
        <p:nvPicPr>
          <p:cNvPr id="1128" name="Google Shape;1128;p118"/>
          <p:cNvPicPr preferRelativeResize="0"/>
          <p:nvPr/>
        </p:nvPicPr>
        <p:blipFill rotWithShape="1">
          <a:blip r:embed="rId3">
            <a:alphaModFix/>
          </a:blip>
          <a:srcRect b="6028" l="51450" r="2761" t="33516"/>
          <a:stretch/>
        </p:blipFill>
        <p:spPr>
          <a:xfrm>
            <a:off x="5436096" y="1700808"/>
            <a:ext cx="3672408" cy="4195025"/>
          </a:xfrm>
          <a:prstGeom prst="rect">
            <a:avLst/>
          </a:prstGeom>
          <a:noFill/>
          <a:ln>
            <a:noFill/>
          </a:ln>
        </p:spPr>
      </p:pic>
      <p:sp>
        <p:nvSpPr>
          <p:cNvPr id="1129" name="Google Shape;1129;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30" name="Google Shape;1130;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31" name="Google Shape;1131;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9"/>
          <p:cNvSpPr txBox="1"/>
          <p:nvPr>
            <p:ph type="title"/>
          </p:nvPr>
        </p:nvSpPr>
        <p:spPr>
          <a:xfrm>
            <a:off x="395536" y="7968"/>
            <a:ext cx="8229600" cy="6340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IN" sz="3200"/>
              <a:t>Hypervisors</a:t>
            </a:r>
            <a:endParaRPr sz="3200"/>
          </a:p>
        </p:txBody>
      </p:sp>
      <p:sp>
        <p:nvSpPr>
          <p:cNvPr id="1137" name="Google Shape;1137;p119"/>
          <p:cNvSpPr txBox="1"/>
          <p:nvPr>
            <p:ph idx="1" type="body"/>
          </p:nvPr>
        </p:nvSpPr>
        <p:spPr>
          <a:xfrm>
            <a:off x="457200" y="548680"/>
            <a:ext cx="8229600" cy="547260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b="1" i="1" lang="en-IN" sz="2400"/>
              <a:t>There are two types of hypervisors:</a:t>
            </a:r>
            <a:endParaRPr/>
          </a:p>
          <a:p>
            <a:pPr indent="-342900" lvl="0" marL="342900" rtl="0" algn="l">
              <a:spcBef>
                <a:spcPts val="480"/>
              </a:spcBef>
              <a:spcAft>
                <a:spcPts val="0"/>
              </a:spcAft>
              <a:buClr>
                <a:schemeClr val="dk1"/>
              </a:buClr>
              <a:buSzPts val="2400"/>
              <a:buChar char="•"/>
            </a:pPr>
            <a:r>
              <a:rPr lang="en-IN" sz="2400"/>
              <a:t>Type 1 hypervisor: </a:t>
            </a:r>
            <a:endParaRPr sz="2400"/>
          </a:p>
          <a:p>
            <a:pPr indent="-285750" lvl="1" marL="742950" rtl="0" algn="l">
              <a:spcBef>
                <a:spcPts val="400"/>
              </a:spcBef>
              <a:spcAft>
                <a:spcPts val="0"/>
              </a:spcAft>
              <a:buClr>
                <a:schemeClr val="dk1"/>
              </a:buClr>
              <a:buSzPts val="2000"/>
              <a:buChar char="–"/>
            </a:pPr>
            <a:r>
              <a:rPr lang="en-IN" sz="2000"/>
              <a:t>hypervisors run directly on the system hardware – A “bare metal” embedded hypervisor,</a:t>
            </a:r>
            <a:endParaRPr/>
          </a:p>
          <a:p>
            <a:pPr indent="-342900" lvl="0" marL="342900" rtl="0" algn="l">
              <a:spcBef>
                <a:spcPts val="480"/>
              </a:spcBef>
              <a:spcAft>
                <a:spcPts val="0"/>
              </a:spcAft>
              <a:buClr>
                <a:schemeClr val="dk1"/>
              </a:buClr>
              <a:buSzPts val="2400"/>
              <a:buChar char="•"/>
            </a:pPr>
            <a:r>
              <a:rPr lang="en-IN" sz="2400"/>
              <a:t>Type 2 hypervisor: </a:t>
            </a:r>
            <a:endParaRPr sz="2400"/>
          </a:p>
          <a:p>
            <a:pPr indent="-285750" lvl="1" marL="742950" rtl="0" algn="l">
              <a:spcBef>
                <a:spcPts val="400"/>
              </a:spcBef>
              <a:spcAft>
                <a:spcPts val="0"/>
              </a:spcAft>
              <a:buClr>
                <a:schemeClr val="dk1"/>
              </a:buClr>
              <a:buSzPts val="2000"/>
              <a:buChar char="–"/>
            </a:pPr>
            <a:r>
              <a:rPr lang="en-IN" sz="2000"/>
              <a:t>hypervisors run on a host operating system that provides virtualization services, such as I/O device support and memory management.</a:t>
            </a:r>
            <a:endParaRPr/>
          </a:p>
          <a:p>
            <a:pPr indent="-190500" lvl="0" marL="342900" rtl="0" algn="l">
              <a:spcBef>
                <a:spcPts val="480"/>
              </a:spcBef>
              <a:spcAft>
                <a:spcPts val="0"/>
              </a:spcAft>
              <a:buClr>
                <a:schemeClr val="dk1"/>
              </a:buClr>
              <a:buSzPts val="2400"/>
              <a:buNone/>
            </a:pPr>
            <a:r>
              <a:t/>
            </a:r>
            <a:endParaRPr sz="2400"/>
          </a:p>
        </p:txBody>
      </p:sp>
      <p:sp>
        <p:nvSpPr>
          <p:cNvPr id="1138" name="Google Shape;1138;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39" name="Google Shape;1139;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40" name="Google Shape;1140;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141" name="Google Shape;1141;p119" title="figure2"/>
          <p:cNvPicPr preferRelativeResize="0"/>
          <p:nvPr/>
        </p:nvPicPr>
        <p:blipFill rotWithShape="1">
          <a:blip r:embed="rId3">
            <a:alphaModFix/>
          </a:blip>
          <a:srcRect b="0" l="0" r="0" t="0"/>
          <a:stretch/>
        </p:blipFill>
        <p:spPr>
          <a:xfrm>
            <a:off x="827584" y="3284984"/>
            <a:ext cx="7632848" cy="285293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0000"/>
              </a:lnSpc>
              <a:spcBef>
                <a:spcPts val="0"/>
              </a:spcBef>
              <a:spcAft>
                <a:spcPts val="0"/>
              </a:spcAft>
              <a:buClr>
                <a:schemeClr val="dk1"/>
              </a:buClr>
              <a:buSzPts val="2400"/>
              <a:buChar char="•"/>
            </a:pPr>
            <a:r>
              <a:rPr lang="en-IN" sz="2400"/>
              <a:t>A hypervisor is a hardware virtualization technique allowing multiple operating systems, called guests to run on a host machine. </a:t>
            </a:r>
            <a:endParaRPr sz="2400"/>
          </a:p>
          <a:p>
            <a:pPr indent="-342900" lvl="0" marL="342900" rtl="0" algn="l">
              <a:lnSpc>
                <a:spcPct val="120000"/>
              </a:lnSpc>
              <a:spcBef>
                <a:spcPts val="480"/>
              </a:spcBef>
              <a:spcAft>
                <a:spcPts val="0"/>
              </a:spcAft>
              <a:buClr>
                <a:schemeClr val="dk1"/>
              </a:buClr>
              <a:buSzPts val="2400"/>
              <a:buChar char="•"/>
            </a:pPr>
            <a:r>
              <a:rPr lang="en-IN" sz="2400"/>
              <a:t>This is also called the Virtual Machine Monitor (VMM).</a:t>
            </a:r>
            <a:endParaRPr/>
          </a:p>
          <a:p>
            <a:pPr indent="-139700" lvl="0" marL="342900" rtl="0" algn="l">
              <a:spcBef>
                <a:spcPts val="640"/>
              </a:spcBef>
              <a:spcAft>
                <a:spcPts val="0"/>
              </a:spcAft>
              <a:buClr>
                <a:schemeClr val="dk1"/>
              </a:buClr>
              <a:buSzPts val="3200"/>
              <a:buNone/>
            </a:pPr>
            <a:r>
              <a:t/>
            </a:r>
            <a:endParaRPr/>
          </a:p>
        </p:txBody>
      </p:sp>
      <p:sp>
        <p:nvSpPr>
          <p:cNvPr id="1147" name="Google Shape;1147;p1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48" name="Google Shape;1148;p1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49" name="Google Shape;1149;p1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50" name="Google Shape;1150;p120"/>
          <p:cNvSpPr txBox="1"/>
          <p:nvPr/>
        </p:nvSpPr>
        <p:spPr>
          <a:xfrm>
            <a:off x="395536" y="7968"/>
            <a:ext cx="8229600" cy="634082"/>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200"/>
              <a:buFont typeface="Calibri"/>
              <a:buNone/>
            </a:pPr>
            <a:r>
              <a:rPr lang="en-IN" sz="3200">
                <a:solidFill>
                  <a:schemeClr val="dk1"/>
                </a:solidFill>
                <a:latin typeface="Calibri"/>
                <a:ea typeface="Calibri"/>
                <a:cs typeface="Calibri"/>
                <a:sym typeface="Calibri"/>
              </a:rPr>
              <a:t>Hypervisors</a:t>
            </a:r>
            <a:endParaRPr sz="3200">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0000"/>
              </a:lnSpc>
              <a:spcBef>
                <a:spcPts val="0"/>
              </a:spcBef>
              <a:spcAft>
                <a:spcPts val="0"/>
              </a:spcAft>
              <a:buClr>
                <a:schemeClr val="dk1"/>
              </a:buClr>
              <a:buSzPts val="2400"/>
              <a:buChar char="•"/>
            </a:pPr>
            <a:r>
              <a:rPr lang="en-IN" sz="2400"/>
              <a:t>Essentially, a hypervisor must be able to convert physical devices into virtual resources dedicated for the deployed VM to use</a:t>
            </a:r>
            <a:endParaRPr/>
          </a:p>
        </p:txBody>
      </p:sp>
      <p:sp>
        <p:nvSpPr>
          <p:cNvPr id="1156" name="Google Shape;1156;p1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57" name="Google Shape;1157;p1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58" name="Google Shape;1158;p1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59" name="Google Shape;1159;p121"/>
          <p:cNvSpPr txBox="1"/>
          <p:nvPr/>
        </p:nvSpPr>
        <p:spPr>
          <a:xfrm>
            <a:off x="395536" y="7968"/>
            <a:ext cx="8229600" cy="634082"/>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200"/>
              <a:buFont typeface="Calibri"/>
              <a:buNone/>
            </a:pPr>
            <a:r>
              <a:rPr lang="en-IN" sz="3200">
                <a:solidFill>
                  <a:schemeClr val="dk1"/>
                </a:solidFill>
                <a:latin typeface="Calibri"/>
                <a:ea typeface="Calibri"/>
                <a:cs typeface="Calibri"/>
                <a:sym typeface="Calibri"/>
              </a:rPr>
              <a:t>Hypervisors</a:t>
            </a:r>
            <a:endParaRPr sz="32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0000"/>
              </a:lnSpc>
              <a:spcBef>
                <a:spcPts val="0"/>
              </a:spcBef>
              <a:spcAft>
                <a:spcPts val="0"/>
              </a:spcAft>
              <a:buClr>
                <a:schemeClr val="dk1"/>
              </a:buClr>
              <a:buSzPts val="2400"/>
              <a:buChar char="•"/>
            </a:pPr>
            <a:r>
              <a:rPr lang="en-IN" sz="2400"/>
              <a:t>Type 1 hypervisor or the bare metal hypervisor </a:t>
            </a:r>
            <a:endParaRPr sz="2400"/>
          </a:p>
          <a:p>
            <a:pPr indent="-342900" lvl="0" marL="342900" rtl="0" algn="l">
              <a:lnSpc>
                <a:spcPct val="120000"/>
              </a:lnSpc>
              <a:spcBef>
                <a:spcPts val="480"/>
              </a:spcBef>
              <a:spcAft>
                <a:spcPts val="0"/>
              </a:spcAft>
              <a:buClr>
                <a:schemeClr val="dk1"/>
              </a:buClr>
              <a:buSzPts val="2400"/>
              <a:buChar char="•"/>
            </a:pPr>
            <a:r>
              <a:rPr lang="en-IN" sz="2400"/>
              <a:t>Sits on the bare metal computer hardware like the CPU, memory, etc. </a:t>
            </a:r>
            <a:endParaRPr sz="2400"/>
          </a:p>
          <a:p>
            <a:pPr indent="-342900" lvl="0" marL="342900" rtl="0" algn="l">
              <a:lnSpc>
                <a:spcPct val="120000"/>
              </a:lnSpc>
              <a:spcBef>
                <a:spcPts val="480"/>
              </a:spcBef>
              <a:spcAft>
                <a:spcPts val="0"/>
              </a:spcAft>
              <a:buClr>
                <a:schemeClr val="dk1"/>
              </a:buClr>
              <a:buSzPts val="2400"/>
              <a:buChar char="•"/>
            </a:pPr>
            <a:r>
              <a:rPr lang="en-IN" sz="2400"/>
              <a:t>All the guest operating systems are a layer above the hypervisor. </a:t>
            </a:r>
            <a:endParaRPr sz="2400"/>
          </a:p>
          <a:p>
            <a:pPr indent="-342900" lvl="0" marL="342900" rtl="0" algn="l">
              <a:lnSpc>
                <a:spcPct val="120000"/>
              </a:lnSpc>
              <a:spcBef>
                <a:spcPts val="480"/>
              </a:spcBef>
              <a:spcAft>
                <a:spcPts val="0"/>
              </a:spcAft>
              <a:buClr>
                <a:schemeClr val="dk1"/>
              </a:buClr>
              <a:buSzPts val="2400"/>
              <a:buChar char="•"/>
            </a:pPr>
            <a:r>
              <a:rPr b="1" lang="en-IN" sz="2400"/>
              <a:t>So the hypervisor is the first layer over the hardware. </a:t>
            </a:r>
            <a:endParaRPr b="1" sz="2400"/>
          </a:p>
          <a:p>
            <a:pPr indent="-342900" lvl="0" marL="342900" rtl="0" algn="l">
              <a:lnSpc>
                <a:spcPct val="120000"/>
              </a:lnSpc>
              <a:spcBef>
                <a:spcPts val="480"/>
              </a:spcBef>
              <a:spcAft>
                <a:spcPts val="0"/>
              </a:spcAft>
              <a:buClr>
                <a:schemeClr val="dk1"/>
              </a:buClr>
              <a:buSzPts val="2400"/>
              <a:buChar char="•"/>
            </a:pPr>
            <a:r>
              <a:rPr lang="en-IN" sz="2400"/>
              <a:t>The original CP/CMS hypervisor developed by IBM was of this kind. </a:t>
            </a:r>
            <a:endParaRPr sz="2400"/>
          </a:p>
          <a:p>
            <a:pPr indent="-342900" lvl="0" marL="342900" rtl="0" algn="l">
              <a:lnSpc>
                <a:spcPct val="120000"/>
              </a:lnSpc>
              <a:spcBef>
                <a:spcPts val="480"/>
              </a:spcBef>
              <a:spcAft>
                <a:spcPts val="0"/>
              </a:spcAft>
              <a:buClr>
                <a:schemeClr val="dk1"/>
              </a:buClr>
              <a:buSzPts val="2400"/>
              <a:buChar char="•"/>
            </a:pPr>
            <a:r>
              <a:rPr lang="en-IN" sz="2400"/>
              <a:t>Examples are Microsoft Hyper-V</a:t>
            </a:r>
            <a:endParaRPr sz="2400"/>
          </a:p>
        </p:txBody>
      </p:sp>
      <p:sp>
        <p:nvSpPr>
          <p:cNvPr id="1165" name="Google Shape;1165;p1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66" name="Google Shape;1166;p1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67" name="Google Shape;1167;p1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68" name="Google Shape;1168;p122"/>
          <p:cNvSpPr txBox="1"/>
          <p:nvPr/>
        </p:nvSpPr>
        <p:spPr>
          <a:xfrm>
            <a:off x="395536" y="7968"/>
            <a:ext cx="8229600" cy="634082"/>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200"/>
              <a:buFont typeface="Calibri"/>
              <a:buNone/>
            </a:pPr>
            <a:r>
              <a:rPr lang="en-IN" sz="3200">
                <a:solidFill>
                  <a:schemeClr val="dk1"/>
                </a:solidFill>
                <a:latin typeface="Calibri"/>
                <a:ea typeface="Calibri"/>
                <a:cs typeface="Calibri"/>
                <a:sym typeface="Calibri"/>
              </a:rPr>
              <a:t>Type 1 Hypervisors</a:t>
            </a:r>
            <a:endParaRPr sz="3200">
              <a:solidFill>
                <a:schemeClr val="dk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0000"/>
              </a:lnSpc>
              <a:spcBef>
                <a:spcPts val="0"/>
              </a:spcBef>
              <a:spcAft>
                <a:spcPts val="0"/>
              </a:spcAft>
              <a:buClr>
                <a:schemeClr val="dk1"/>
              </a:buClr>
              <a:buSzPts val="2400"/>
              <a:buChar char="•"/>
            </a:pPr>
            <a:r>
              <a:rPr lang="en-IN" sz="2400"/>
              <a:t>Type 2 or the hosted hypervisor </a:t>
            </a:r>
            <a:endParaRPr sz="2400"/>
          </a:p>
          <a:p>
            <a:pPr indent="-342900" lvl="0" marL="342900" rtl="0" algn="l">
              <a:lnSpc>
                <a:spcPct val="120000"/>
              </a:lnSpc>
              <a:spcBef>
                <a:spcPts val="480"/>
              </a:spcBef>
              <a:spcAft>
                <a:spcPts val="0"/>
              </a:spcAft>
              <a:buClr>
                <a:schemeClr val="dk1"/>
              </a:buClr>
              <a:buSzPts val="2400"/>
              <a:buChar char="•"/>
            </a:pPr>
            <a:r>
              <a:rPr lang="en-IN" sz="2400"/>
              <a:t>Does not run over the bare metal hardware but they run over a host operating system. </a:t>
            </a:r>
            <a:endParaRPr sz="2400"/>
          </a:p>
          <a:p>
            <a:pPr indent="-342900" lvl="0" marL="342900" rtl="0" algn="l">
              <a:lnSpc>
                <a:spcPct val="120000"/>
              </a:lnSpc>
              <a:spcBef>
                <a:spcPts val="480"/>
              </a:spcBef>
              <a:spcAft>
                <a:spcPts val="0"/>
              </a:spcAft>
              <a:buClr>
                <a:schemeClr val="dk1"/>
              </a:buClr>
              <a:buSzPts val="2400"/>
              <a:buChar char="•"/>
            </a:pPr>
            <a:r>
              <a:rPr b="1" lang="en-IN" sz="2400"/>
              <a:t>The hypervisor is the second layer over the hardware. </a:t>
            </a:r>
            <a:endParaRPr b="1" sz="2400"/>
          </a:p>
          <a:p>
            <a:pPr indent="-342900" lvl="0" marL="342900" rtl="0" algn="l">
              <a:lnSpc>
                <a:spcPct val="120000"/>
              </a:lnSpc>
              <a:spcBef>
                <a:spcPts val="480"/>
              </a:spcBef>
              <a:spcAft>
                <a:spcPts val="0"/>
              </a:spcAft>
              <a:buClr>
                <a:schemeClr val="dk1"/>
              </a:buClr>
              <a:buSzPts val="2400"/>
              <a:buChar char="•"/>
            </a:pPr>
            <a:r>
              <a:rPr lang="en-IN" sz="2400"/>
              <a:t>The guest operating systems run a layer over the hypervisor and so they form the third layer. </a:t>
            </a:r>
            <a:endParaRPr sz="2400"/>
          </a:p>
          <a:p>
            <a:pPr indent="-342900" lvl="0" marL="342900" rtl="0" algn="l">
              <a:lnSpc>
                <a:spcPct val="120000"/>
              </a:lnSpc>
              <a:spcBef>
                <a:spcPts val="480"/>
              </a:spcBef>
              <a:spcAft>
                <a:spcPts val="0"/>
              </a:spcAft>
              <a:buClr>
                <a:schemeClr val="dk1"/>
              </a:buClr>
              <a:buSzPts val="2400"/>
              <a:buChar char="•"/>
            </a:pPr>
            <a:r>
              <a:rPr lang="en-IN" sz="2400"/>
              <a:t>Examples are FreeBSD. </a:t>
            </a:r>
            <a:endParaRPr sz="2400"/>
          </a:p>
        </p:txBody>
      </p:sp>
      <p:sp>
        <p:nvSpPr>
          <p:cNvPr id="1174" name="Google Shape;1174;p1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75" name="Google Shape;1175;p1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76" name="Google Shape;1176;p1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77" name="Google Shape;1177;p123"/>
          <p:cNvSpPr txBox="1"/>
          <p:nvPr/>
        </p:nvSpPr>
        <p:spPr>
          <a:xfrm>
            <a:off x="395536" y="7968"/>
            <a:ext cx="8229600" cy="634082"/>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200"/>
              <a:buFont typeface="Calibri"/>
              <a:buNone/>
            </a:pPr>
            <a:r>
              <a:rPr lang="en-IN" sz="3200">
                <a:solidFill>
                  <a:schemeClr val="dk1"/>
                </a:solidFill>
                <a:latin typeface="Calibri"/>
                <a:ea typeface="Calibri"/>
                <a:cs typeface="Calibri"/>
                <a:sym typeface="Calibri"/>
              </a:rPr>
              <a:t>Type 2 Hypervisors</a:t>
            </a:r>
            <a:endParaRPr sz="3200">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24"/>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Architectures of Hypervisor</a:t>
            </a:r>
            <a:endParaRPr/>
          </a:p>
        </p:txBody>
      </p:sp>
      <p:sp>
        <p:nvSpPr>
          <p:cNvPr id="1183" name="Google Shape;1183;p1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Hypervisor can have 2 architectures:</a:t>
            </a:r>
            <a:endParaRPr/>
          </a:p>
          <a:p>
            <a:pPr indent="-285750" lvl="1" marL="742950" rtl="0" algn="l">
              <a:spcBef>
                <a:spcPts val="480"/>
              </a:spcBef>
              <a:spcAft>
                <a:spcPts val="0"/>
              </a:spcAft>
              <a:buClr>
                <a:schemeClr val="dk1"/>
              </a:buClr>
              <a:buSzPts val="2400"/>
              <a:buChar char="–"/>
            </a:pPr>
            <a:r>
              <a:rPr lang="en-IN" sz="2400"/>
              <a:t>a micro-kernel architecture </a:t>
            </a:r>
            <a:endParaRPr sz="2400"/>
          </a:p>
          <a:p>
            <a:pPr indent="-285750" lvl="1" marL="742950" rtl="0" algn="l">
              <a:spcBef>
                <a:spcPts val="480"/>
              </a:spcBef>
              <a:spcAft>
                <a:spcPts val="0"/>
              </a:spcAft>
              <a:buClr>
                <a:schemeClr val="dk1"/>
              </a:buClr>
              <a:buSzPts val="2400"/>
              <a:buChar char="–"/>
            </a:pPr>
            <a:r>
              <a:rPr lang="en-IN" sz="2400"/>
              <a:t>a monolithic hypervisor architecture</a:t>
            </a:r>
            <a:endParaRPr sz="2400"/>
          </a:p>
        </p:txBody>
      </p:sp>
      <p:sp>
        <p:nvSpPr>
          <p:cNvPr id="1184" name="Google Shape;1184;p1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85" name="Google Shape;1185;p1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86" name="Google Shape;1186;p1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a:t>
            </a:r>
            <a:r>
              <a:rPr lang="en-IN" sz="2400">
                <a:solidFill>
                  <a:srgbClr val="0070C0"/>
                </a:solidFill>
              </a:rPr>
              <a:t>micro-kernel hypervisor </a:t>
            </a:r>
            <a:endParaRPr sz="2400">
              <a:solidFill>
                <a:srgbClr val="0070C0"/>
              </a:solidFill>
            </a:endParaRPr>
          </a:p>
          <a:p>
            <a:pPr indent="-285750" lvl="1" marL="742950" rtl="0" algn="l">
              <a:spcBef>
                <a:spcPts val="480"/>
              </a:spcBef>
              <a:spcAft>
                <a:spcPts val="0"/>
              </a:spcAft>
              <a:buClr>
                <a:srgbClr val="0070C0"/>
              </a:buClr>
              <a:buSzPts val="2400"/>
              <a:buChar char="–"/>
            </a:pPr>
            <a:r>
              <a:rPr lang="en-IN" sz="2400">
                <a:solidFill>
                  <a:srgbClr val="0070C0"/>
                </a:solidFill>
              </a:rPr>
              <a:t>includes only the basic and unchanging functions </a:t>
            </a:r>
            <a:r>
              <a:rPr lang="en-IN" sz="2400"/>
              <a:t>(such as physical memory management and processor scheduling). </a:t>
            </a:r>
            <a:endParaRPr sz="2400"/>
          </a:p>
          <a:p>
            <a:pPr indent="-285750" lvl="1" marL="742950" rtl="0" algn="l">
              <a:spcBef>
                <a:spcPts val="480"/>
              </a:spcBef>
              <a:spcAft>
                <a:spcPts val="0"/>
              </a:spcAft>
              <a:buClr>
                <a:srgbClr val="0070C0"/>
              </a:buClr>
              <a:buSzPts val="2400"/>
              <a:buChar char="–"/>
            </a:pPr>
            <a:r>
              <a:rPr lang="en-IN" sz="2400">
                <a:solidFill>
                  <a:srgbClr val="0070C0"/>
                </a:solidFill>
              </a:rPr>
              <a:t>The device drivers and other changeable components</a:t>
            </a:r>
            <a:r>
              <a:rPr lang="en-IN" sz="2400"/>
              <a:t> are </a:t>
            </a:r>
            <a:r>
              <a:rPr lang="en-IN" sz="2400">
                <a:solidFill>
                  <a:srgbClr val="0070C0"/>
                </a:solidFill>
              </a:rPr>
              <a:t>outside</a:t>
            </a:r>
            <a:r>
              <a:rPr lang="en-IN" sz="2400"/>
              <a:t> the hypervisor. </a:t>
            </a:r>
            <a:endParaRPr sz="2400"/>
          </a:p>
          <a:p>
            <a:pPr indent="-342900" lvl="0" marL="342900" rtl="0" algn="l">
              <a:spcBef>
                <a:spcPts val="480"/>
              </a:spcBef>
              <a:spcAft>
                <a:spcPts val="0"/>
              </a:spcAft>
              <a:buClr>
                <a:srgbClr val="0070C0"/>
              </a:buClr>
              <a:buSzPts val="2400"/>
              <a:buChar char="•"/>
            </a:pPr>
            <a:r>
              <a:rPr lang="en-IN" sz="2400">
                <a:solidFill>
                  <a:srgbClr val="0070C0"/>
                </a:solidFill>
              </a:rPr>
              <a:t>A monolithic hypervisor </a:t>
            </a:r>
            <a:endParaRPr sz="2400">
              <a:solidFill>
                <a:srgbClr val="0070C0"/>
              </a:solidFill>
            </a:endParaRPr>
          </a:p>
          <a:p>
            <a:pPr indent="-285750" lvl="1" marL="742950" rtl="0" algn="l">
              <a:spcBef>
                <a:spcPts val="480"/>
              </a:spcBef>
              <a:spcAft>
                <a:spcPts val="0"/>
              </a:spcAft>
              <a:buClr>
                <a:schemeClr val="dk1"/>
              </a:buClr>
              <a:buSzPts val="2400"/>
              <a:buChar char="–"/>
            </a:pPr>
            <a:r>
              <a:rPr lang="en-IN" sz="2400"/>
              <a:t>implements all the aforementioned functions, including those of the device drivers. </a:t>
            </a:r>
            <a:endParaRPr sz="2400"/>
          </a:p>
          <a:p>
            <a:pPr indent="-285750" lvl="1" marL="742950" rtl="0" algn="l">
              <a:spcBef>
                <a:spcPts val="480"/>
              </a:spcBef>
              <a:spcAft>
                <a:spcPts val="0"/>
              </a:spcAft>
              <a:buClr>
                <a:srgbClr val="0070C0"/>
              </a:buClr>
              <a:buSzPts val="2400"/>
              <a:buChar char="–"/>
            </a:pPr>
            <a:r>
              <a:rPr lang="en-IN" sz="2400">
                <a:solidFill>
                  <a:srgbClr val="0070C0"/>
                </a:solidFill>
              </a:rPr>
              <a:t>Size of the hypervisor code of a micro-kernel</a:t>
            </a:r>
            <a:r>
              <a:rPr lang="en-IN" sz="2400"/>
              <a:t> hypervisor is </a:t>
            </a:r>
            <a:r>
              <a:rPr lang="en-IN" sz="2400">
                <a:solidFill>
                  <a:srgbClr val="0070C0"/>
                </a:solidFill>
              </a:rPr>
              <a:t>smaller</a:t>
            </a:r>
            <a:r>
              <a:rPr lang="en-IN" sz="2400"/>
              <a:t> than that of a </a:t>
            </a:r>
            <a:r>
              <a:rPr lang="en-IN" sz="2400">
                <a:solidFill>
                  <a:srgbClr val="0070C0"/>
                </a:solidFill>
              </a:rPr>
              <a:t>monolithic hypervisor</a:t>
            </a:r>
            <a:r>
              <a:rPr lang="en-IN" sz="2400"/>
              <a:t>.</a:t>
            </a:r>
            <a:endParaRPr/>
          </a:p>
        </p:txBody>
      </p:sp>
      <p:sp>
        <p:nvSpPr>
          <p:cNvPr id="1192" name="Google Shape;1192;p1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93" name="Google Shape;1193;p1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94" name="Google Shape;1194;p1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95" name="Google Shape;1195;p125"/>
          <p:cNvSpPr txBox="1"/>
          <p:nvPr/>
        </p:nvSpPr>
        <p:spPr>
          <a:xfrm>
            <a:off x="609600" y="26064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spcBef>
                <a:spcPts val="0"/>
              </a:spcBef>
              <a:spcAft>
                <a:spcPts val="0"/>
              </a:spcAft>
              <a:buClr>
                <a:schemeClr val="lt1"/>
              </a:buClr>
              <a:buSzPts val="4400"/>
              <a:buFont typeface="Calibri"/>
              <a:buNone/>
            </a:pPr>
            <a:r>
              <a:rPr lang="en-IN" sz="4400">
                <a:solidFill>
                  <a:schemeClr val="lt1"/>
                </a:solidFill>
                <a:latin typeface="Calibri"/>
                <a:ea typeface="Calibri"/>
                <a:cs typeface="Calibri"/>
                <a:sym typeface="Calibri"/>
              </a:rPr>
              <a:t>Architectures of Hypervisor</a:t>
            </a:r>
            <a:endParaRPr sz="4400">
              <a:solidFill>
                <a:schemeClr val="lt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Micro-kernel architecture like the Microsoft Hyper-V. </a:t>
            </a:r>
            <a:endParaRPr sz="2400"/>
          </a:p>
          <a:p>
            <a:pPr indent="-342900" lvl="0" marL="342900" rtl="0" algn="l">
              <a:spcBef>
                <a:spcPts val="480"/>
              </a:spcBef>
              <a:spcAft>
                <a:spcPts val="0"/>
              </a:spcAft>
              <a:buClr>
                <a:schemeClr val="dk1"/>
              </a:buClr>
              <a:buSzPts val="2400"/>
              <a:buChar char="•"/>
            </a:pPr>
            <a:r>
              <a:rPr lang="en-IN" sz="2400"/>
              <a:t>Monolithic hypervisor architecture like the VMware ESX for server virtualization</a:t>
            </a:r>
            <a:endParaRPr sz="2400"/>
          </a:p>
        </p:txBody>
      </p:sp>
      <p:sp>
        <p:nvSpPr>
          <p:cNvPr id="1201" name="Google Shape;1201;p1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02" name="Google Shape;1202;p1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03" name="Google Shape;1203;p1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204" name="Google Shape;1204;p126"/>
          <p:cNvSpPr txBox="1"/>
          <p:nvPr/>
        </p:nvSpPr>
        <p:spPr>
          <a:xfrm>
            <a:off x="609600" y="26064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spcBef>
                <a:spcPts val="0"/>
              </a:spcBef>
              <a:spcAft>
                <a:spcPts val="0"/>
              </a:spcAft>
              <a:buClr>
                <a:schemeClr val="lt1"/>
              </a:buClr>
              <a:buSzPts val="4400"/>
              <a:buFont typeface="Calibri"/>
              <a:buNone/>
            </a:pPr>
            <a:r>
              <a:rPr lang="en-IN" sz="4400">
                <a:solidFill>
                  <a:schemeClr val="lt1"/>
                </a:solidFill>
                <a:latin typeface="Calibri"/>
                <a:ea typeface="Calibri"/>
                <a:cs typeface="Calibri"/>
                <a:sym typeface="Calibri"/>
              </a:rPr>
              <a:t>Architectures of Hypervisor</a:t>
            </a:r>
            <a:endParaRPr sz="4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Primitive Operations in Virtual Machines:</a:t>
            </a:r>
            <a:endParaRPr/>
          </a:p>
        </p:txBody>
      </p:sp>
      <p:sp>
        <p:nvSpPr>
          <p:cNvPr id="190" name="Google Shape;190;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91" name="Google Shape;191;p12"/>
          <p:cNvPicPr preferRelativeResize="0"/>
          <p:nvPr/>
        </p:nvPicPr>
        <p:blipFill rotWithShape="1">
          <a:blip r:embed="rId3">
            <a:alphaModFix/>
          </a:blip>
          <a:srcRect b="26331" l="27166" r="24163" t="16062"/>
          <a:stretch/>
        </p:blipFill>
        <p:spPr>
          <a:xfrm>
            <a:off x="539553" y="1700809"/>
            <a:ext cx="7776864" cy="4536503"/>
          </a:xfrm>
          <a:prstGeom prst="rect">
            <a:avLst/>
          </a:prstGeom>
          <a:noFill/>
          <a:ln>
            <a:noFill/>
          </a:ln>
        </p:spPr>
      </p:pic>
      <p:sp>
        <p:nvSpPr>
          <p:cNvPr id="192" name="Google Shape;19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93" name="Google Shape;19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94" name="Google Shape;19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7"/>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r>
              <a:rPr lang="en-IN">
                <a:solidFill>
                  <a:schemeClr val="lt1"/>
                </a:solidFill>
                <a:latin typeface="Calibri"/>
                <a:ea typeface="Calibri"/>
                <a:cs typeface="Calibri"/>
                <a:sym typeface="Calibri"/>
              </a:rPr>
              <a:t>The Xen Architecture</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Where &amp; What?</a:t>
            </a:r>
            <a:endParaRPr/>
          </a:p>
        </p:txBody>
      </p:sp>
      <p:sp>
        <p:nvSpPr>
          <p:cNvPr id="1210" name="Google Shape;1210;p1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Developed by Cambridge University. </a:t>
            </a:r>
            <a:endParaRPr b="1" sz="2400"/>
          </a:p>
          <a:p>
            <a:pPr indent="-342900" lvl="0" marL="342900" rtl="0" algn="l">
              <a:spcBef>
                <a:spcPts val="480"/>
              </a:spcBef>
              <a:spcAft>
                <a:spcPts val="0"/>
              </a:spcAft>
              <a:buClr>
                <a:schemeClr val="dk1"/>
              </a:buClr>
              <a:buSzPts val="2400"/>
              <a:buChar char="•"/>
            </a:pPr>
            <a:r>
              <a:rPr lang="en-IN" sz="2400"/>
              <a:t>Xen started as an </a:t>
            </a:r>
            <a:r>
              <a:rPr b="1" lang="en-IN" sz="2400"/>
              <a:t>Open source Hypervisor project.</a:t>
            </a:r>
            <a:endParaRPr/>
          </a:p>
          <a:p>
            <a:pPr indent="-342900" lvl="0" marL="342900" rtl="0" algn="l">
              <a:spcBef>
                <a:spcPts val="480"/>
              </a:spcBef>
              <a:spcAft>
                <a:spcPts val="0"/>
              </a:spcAft>
              <a:buClr>
                <a:schemeClr val="dk1"/>
              </a:buClr>
              <a:buSzPts val="2400"/>
              <a:buChar char="•"/>
            </a:pPr>
            <a:r>
              <a:rPr b="1" lang="en-IN" sz="2400"/>
              <a:t>Xen is a Type 1 Hypervisor</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1211" name="Google Shape;1211;p1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12" name="Google Shape;1212;p1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13" name="Google Shape;1213;p1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The Xen Architecture</a:t>
            </a:r>
            <a:endParaRPr/>
          </a:p>
        </p:txBody>
      </p:sp>
      <p:sp>
        <p:nvSpPr>
          <p:cNvPr id="1219" name="Google Shape;1219;p128"/>
          <p:cNvSpPr txBox="1"/>
          <p:nvPr>
            <p:ph idx="1" type="body"/>
          </p:nvPr>
        </p:nvSpPr>
        <p:spPr>
          <a:xfrm>
            <a:off x="457200" y="1700808"/>
            <a:ext cx="8229600" cy="442535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Xen is a </a:t>
            </a:r>
            <a:r>
              <a:rPr b="1" lang="en-IN" sz="2400">
                <a:solidFill>
                  <a:srgbClr val="0070C0"/>
                </a:solidFill>
              </a:rPr>
              <a:t>microkernel hypervisor</a:t>
            </a:r>
            <a:r>
              <a:rPr b="1" lang="en-IN" sz="2400"/>
              <a:t>, </a:t>
            </a:r>
            <a:endParaRPr/>
          </a:p>
          <a:p>
            <a:pPr indent="-190500" lvl="0" marL="342900" rtl="0" algn="l">
              <a:spcBef>
                <a:spcPts val="48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b="1" lang="en-IN" sz="2400"/>
              <a:t>Does not include any device drivers natively.</a:t>
            </a:r>
            <a:endParaRPr/>
          </a:p>
          <a:p>
            <a:pPr indent="-285750" lvl="1" marL="742950" rtl="0" algn="l">
              <a:spcBef>
                <a:spcPts val="480"/>
              </a:spcBef>
              <a:spcAft>
                <a:spcPts val="0"/>
              </a:spcAft>
              <a:buClr>
                <a:schemeClr val="dk1"/>
              </a:buClr>
              <a:buSzPts val="2400"/>
              <a:buChar char="–"/>
            </a:pPr>
            <a:r>
              <a:rPr lang="en-IN" sz="2400"/>
              <a:t>It just provides a mechanism by which a guest OS can have direct access to the physical devices.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As a result, the size of the Xen hypervisor is kept rather small.</a:t>
            </a:r>
            <a:endParaRPr sz="2400"/>
          </a:p>
        </p:txBody>
      </p:sp>
      <p:sp>
        <p:nvSpPr>
          <p:cNvPr id="1220" name="Google Shape;1220;p1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21" name="Google Shape;1221;p1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22" name="Google Shape;1222;p1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The Xen Architecture</a:t>
            </a:r>
            <a:endParaRPr/>
          </a:p>
        </p:txBody>
      </p:sp>
      <p:sp>
        <p:nvSpPr>
          <p:cNvPr id="1228" name="Google Shape;1228;p129"/>
          <p:cNvSpPr txBox="1"/>
          <p:nvPr>
            <p:ph idx="1" type="body"/>
          </p:nvPr>
        </p:nvSpPr>
        <p:spPr>
          <a:xfrm>
            <a:off x="457200" y="1844824"/>
            <a:ext cx="8229600" cy="4281339"/>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It separates the policy from the mechanism.</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Xen hypervisor implements all the mechanisms, </a:t>
            </a:r>
            <a:endParaRPr sz="2400"/>
          </a:p>
          <a:p>
            <a:pPr indent="-285750" lvl="1" marL="742950" rtl="0" algn="l">
              <a:spcBef>
                <a:spcPts val="480"/>
              </a:spcBef>
              <a:spcAft>
                <a:spcPts val="0"/>
              </a:spcAft>
              <a:buClr>
                <a:schemeClr val="dk1"/>
              </a:buClr>
              <a:buSzPts val="2400"/>
              <a:buChar char="–"/>
            </a:pPr>
            <a:r>
              <a:rPr lang="en-IN" sz="2400"/>
              <a:t>leaving the policy to be handled by Domain 0</a:t>
            </a:r>
            <a:endParaRPr sz="2400"/>
          </a:p>
          <a:p>
            <a:pPr indent="0" lvl="0" marL="0" rtl="0" algn="l">
              <a:spcBef>
                <a:spcPts val="480"/>
              </a:spcBef>
              <a:spcAft>
                <a:spcPts val="0"/>
              </a:spcAft>
              <a:buClr>
                <a:schemeClr val="dk1"/>
              </a:buClr>
              <a:buSzPts val="2400"/>
              <a:buNone/>
            </a:pPr>
            <a:r>
              <a:t/>
            </a:r>
            <a:endParaRPr sz="2400"/>
          </a:p>
        </p:txBody>
      </p:sp>
      <p:sp>
        <p:nvSpPr>
          <p:cNvPr id="1229" name="Google Shape;1229;p1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30" name="Google Shape;1230;p1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31" name="Google Shape;1231;p1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30"/>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r>
              <a:rPr lang="en-IN">
                <a:solidFill>
                  <a:schemeClr val="lt1"/>
                </a:solidFill>
                <a:latin typeface="Calibri"/>
                <a:ea typeface="Calibri"/>
                <a:cs typeface="Calibri"/>
                <a:sym typeface="Calibri"/>
              </a:rPr>
              <a:t>The Xen Architecture</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Where &amp; What?</a:t>
            </a:r>
            <a:endParaRPr/>
          </a:p>
        </p:txBody>
      </p:sp>
      <p:sp>
        <p:nvSpPr>
          <p:cNvPr id="1237" name="Google Shape;1237;p1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a:t>
            </a:r>
            <a:r>
              <a:rPr lang="en-IN" sz="2400">
                <a:solidFill>
                  <a:schemeClr val="accent1"/>
                </a:solidFill>
              </a:rPr>
              <a:t> base to other virtualization </a:t>
            </a:r>
            <a:r>
              <a:rPr lang="en-IN" sz="2400"/>
              <a:t>products both </a:t>
            </a:r>
            <a:endParaRPr/>
          </a:p>
          <a:p>
            <a:pPr indent="-285750" lvl="1" marL="742950" rtl="0" algn="l">
              <a:spcBef>
                <a:spcPts val="480"/>
              </a:spcBef>
              <a:spcAft>
                <a:spcPts val="0"/>
              </a:spcAft>
              <a:buClr>
                <a:schemeClr val="accent1"/>
              </a:buClr>
              <a:buSzPts val="2400"/>
              <a:buChar char="–"/>
            </a:pPr>
            <a:r>
              <a:rPr lang="en-IN" sz="2400">
                <a:solidFill>
                  <a:schemeClr val="accent1"/>
                </a:solidFill>
              </a:rPr>
              <a:t>commercial and open source</a:t>
            </a:r>
            <a:r>
              <a:rPr lang="en-IN" sz="2400"/>
              <a: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Xen currently forms the base of commercial hypervisors of a number of vendors, </a:t>
            </a:r>
            <a:endParaRPr/>
          </a:p>
          <a:p>
            <a:pPr indent="-285750" lvl="1" marL="742950" rtl="0" algn="l">
              <a:spcBef>
                <a:spcPts val="480"/>
              </a:spcBef>
              <a:spcAft>
                <a:spcPts val="0"/>
              </a:spcAft>
              <a:buClr>
                <a:schemeClr val="dk1"/>
              </a:buClr>
              <a:buSzPts val="2400"/>
              <a:buChar char="–"/>
            </a:pPr>
            <a:r>
              <a:rPr lang="en-IN" sz="2400"/>
              <a:t>most notably XenSource by Citrix.</a:t>
            </a:r>
            <a:endParaRPr sz="2400"/>
          </a:p>
        </p:txBody>
      </p:sp>
      <p:sp>
        <p:nvSpPr>
          <p:cNvPr id="1238" name="Google Shape;1238;p1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39" name="Google Shape;1239;p1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40" name="Google Shape;1240;p1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31"/>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Usage?</a:t>
            </a:r>
            <a:endParaRPr/>
          </a:p>
        </p:txBody>
      </p:sp>
      <p:sp>
        <p:nvSpPr>
          <p:cNvPr id="1246" name="Google Shape;1246;p1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Xen based technology is used for either </a:t>
            </a:r>
            <a:endParaRPr/>
          </a:p>
          <a:p>
            <a:pPr indent="-190500" lvl="0" marL="342900" rtl="0" algn="l">
              <a:spcBef>
                <a:spcPts val="480"/>
              </a:spcBef>
              <a:spcAft>
                <a:spcPts val="0"/>
              </a:spcAft>
              <a:buClr>
                <a:schemeClr val="dk1"/>
              </a:buClr>
              <a:buSzPts val="2400"/>
              <a:buNone/>
            </a:pPr>
            <a:r>
              <a:t/>
            </a:r>
            <a:endParaRPr sz="2400"/>
          </a:p>
          <a:p>
            <a:pPr indent="-285750" lvl="1" marL="742950" rtl="0" algn="l">
              <a:spcBef>
                <a:spcPts val="480"/>
              </a:spcBef>
              <a:spcAft>
                <a:spcPts val="0"/>
              </a:spcAft>
              <a:buClr>
                <a:schemeClr val="dk1"/>
              </a:buClr>
              <a:buSzPts val="2400"/>
              <a:buChar char="–"/>
            </a:pPr>
            <a:r>
              <a:rPr lang="en-IN" sz="2400"/>
              <a:t>Desktop virtualization</a:t>
            </a:r>
            <a:endParaRPr/>
          </a:p>
          <a:p>
            <a:pPr indent="-133350" lvl="1" marL="742950" rtl="0" algn="l">
              <a:spcBef>
                <a:spcPts val="480"/>
              </a:spcBef>
              <a:spcAft>
                <a:spcPts val="0"/>
              </a:spcAft>
              <a:buClr>
                <a:schemeClr val="dk1"/>
              </a:buClr>
              <a:buSzPts val="2400"/>
              <a:buNone/>
            </a:pPr>
            <a:r>
              <a:t/>
            </a:r>
            <a:endParaRPr sz="2400"/>
          </a:p>
          <a:p>
            <a:pPr indent="-285750" lvl="1" marL="742950" rtl="0" algn="l">
              <a:spcBef>
                <a:spcPts val="480"/>
              </a:spcBef>
              <a:spcAft>
                <a:spcPts val="0"/>
              </a:spcAft>
              <a:buClr>
                <a:schemeClr val="dk1"/>
              </a:buClr>
              <a:buSzPts val="2400"/>
              <a:buChar char="–"/>
            </a:pPr>
            <a:r>
              <a:rPr lang="en-IN" sz="2400"/>
              <a:t>Server virtualization</a:t>
            </a:r>
            <a:endParaRPr/>
          </a:p>
          <a:p>
            <a:pPr indent="-133350" lvl="1" marL="742950" rtl="0" algn="l">
              <a:spcBef>
                <a:spcPts val="480"/>
              </a:spcBef>
              <a:spcAft>
                <a:spcPts val="0"/>
              </a:spcAft>
              <a:buClr>
                <a:schemeClr val="dk1"/>
              </a:buClr>
              <a:buSzPts val="2400"/>
              <a:buNone/>
            </a:pPr>
            <a:r>
              <a:t/>
            </a:r>
            <a:endParaRPr sz="2400"/>
          </a:p>
          <a:p>
            <a:pPr indent="-285750" lvl="1" marL="742950" rtl="0" algn="l">
              <a:spcBef>
                <a:spcPts val="480"/>
              </a:spcBef>
              <a:spcAft>
                <a:spcPts val="0"/>
              </a:spcAft>
              <a:buClr>
                <a:schemeClr val="dk1"/>
              </a:buClr>
              <a:buSzPts val="2400"/>
              <a:buChar char="–"/>
            </a:pPr>
            <a:r>
              <a:rPr lang="en-IN" sz="2400"/>
              <a:t>Recently for Cloud computing Solutions with Xen Cloud Platform</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1247" name="Google Shape;1247;p1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48" name="Google Shape;1248;p1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49" name="Google Shape;1249;p1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32"/>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How?</a:t>
            </a:r>
            <a:endParaRPr/>
          </a:p>
        </p:txBody>
      </p:sp>
      <p:sp>
        <p:nvSpPr>
          <p:cNvPr id="1255" name="Google Shape;1255;p1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Core technology=Xen Hypervisor</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Primarily Based on Paravirtualization.</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Paravirtualization:</a:t>
            </a:r>
            <a:endParaRPr/>
          </a:p>
          <a:p>
            <a:pPr indent="-285750" lvl="1" marL="742950" rtl="0" algn="l">
              <a:spcBef>
                <a:spcPts val="400"/>
              </a:spcBef>
              <a:spcAft>
                <a:spcPts val="0"/>
              </a:spcAft>
              <a:buClr>
                <a:schemeClr val="dk1"/>
              </a:buClr>
              <a:buSzPts val="2000"/>
              <a:buChar char="–"/>
            </a:pPr>
            <a:r>
              <a:rPr lang="en-IN" sz="2000"/>
              <a:t>Modifying portion of the guest operating system by Xen</a:t>
            </a:r>
            <a:endParaRPr sz="20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Recently Xen has been advanced to support full virtualization using hardware assisted virtualization.</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1256" name="Google Shape;1256;p1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57" name="Google Shape;1257;p1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58" name="Google Shape;1258;p1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259" name="Google Shape;1259;p132"/>
          <p:cNvSpPr/>
          <p:nvPr/>
        </p:nvSpPr>
        <p:spPr>
          <a:xfrm>
            <a:off x="395536" y="2780928"/>
            <a:ext cx="6120680" cy="72008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132"/>
          <p:cNvSpPr/>
          <p:nvPr/>
        </p:nvSpPr>
        <p:spPr>
          <a:xfrm>
            <a:off x="395536" y="4959004"/>
            <a:ext cx="8352928" cy="108012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The Xen Architecture</a:t>
            </a:r>
            <a:endParaRPr/>
          </a:p>
        </p:txBody>
      </p:sp>
      <p:sp>
        <p:nvSpPr>
          <p:cNvPr id="1266" name="Google Shape;1266;p1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267" name="Google Shape;1267;p133"/>
          <p:cNvPicPr preferRelativeResize="0"/>
          <p:nvPr/>
        </p:nvPicPr>
        <p:blipFill rotWithShape="1">
          <a:blip r:embed="rId3">
            <a:alphaModFix/>
          </a:blip>
          <a:srcRect b="28877" l="22342" r="19757" t="30910"/>
          <a:stretch/>
        </p:blipFill>
        <p:spPr>
          <a:xfrm>
            <a:off x="467544" y="1484784"/>
            <a:ext cx="8352928" cy="4824536"/>
          </a:xfrm>
          <a:prstGeom prst="rect">
            <a:avLst/>
          </a:prstGeom>
          <a:noFill/>
          <a:ln>
            <a:noFill/>
          </a:ln>
        </p:spPr>
      </p:pic>
      <p:sp>
        <p:nvSpPr>
          <p:cNvPr id="1268" name="Google Shape;1268;p1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69" name="Google Shape;1269;p1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70" name="Google Shape;1270;p1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The Xen Architecture</a:t>
            </a:r>
            <a:endParaRPr/>
          </a:p>
        </p:txBody>
      </p:sp>
      <p:sp>
        <p:nvSpPr>
          <p:cNvPr id="1276" name="Google Shape;1276;p1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core components of a Xen system are </a:t>
            </a:r>
            <a:endParaRPr sz="2400"/>
          </a:p>
          <a:p>
            <a:pPr indent="-285750" lvl="1" marL="742950" rtl="0" algn="l">
              <a:spcBef>
                <a:spcPts val="400"/>
              </a:spcBef>
              <a:spcAft>
                <a:spcPts val="0"/>
              </a:spcAft>
              <a:buClr>
                <a:schemeClr val="dk1"/>
              </a:buClr>
              <a:buSzPts val="2000"/>
              <a:buChar char="–"/>
            </a:pPr>
            <a:r>
              <a:rPr lang="en-IN" sz="2000"/>
              <a:t>the hypervisor</a:t>
            </a:r>
            <a:endParaRPr/>
          </a:p>
          <a:p>
            <a:pPr indent="-285750" lvl="1" marL="742950" rtl="0" algn="l">
              <a:spcBef>
                <a:spcPts val="400"/>
              </a:spcBef>
              <a:spcAft>
                <a:spcPts val="0"/>
              </a:spcAft>
              <a:buClr>
                <a:schemeClr val="dk1"/>
              </a:buClr>
              <a:buSzPts val="2000"/>
              <a:buChar char="–"/>
            </a:pPr>
            <a:r>
              <a:rPr lang="en-IN" sz="2000"/>
              <a:t>kernel, </a:t>
            </a:r>
            <a:endParaRPr sz="2000"/>
          </a:p>
          <a:p>
            <a:pPr indent="-285750" lvl="1" marL="742950" rtl="0" algn="l">
              <a:spcBef>
                <a:spcPts val="400"/>
              </a:spcBef>
              <a:spcAft>
                <a:spcPts val="0"/>
              </a:spcAft>
              <a:buClr>
                <a:schemeClr val="dk1"/>
              </a:buClr>
              <a:buSzPts val="2000"/>
              <a:buChar char="–"/>
            </a:pPr>
            <a:r>
              <a:rPr lang="en-IN" sz="2000"/>
              <a:t>applications. </a:t>
            </a:r>
            <a:endParaRPr sz="2000"/>
          </a:p>
          <a:p>
            <a:pPr indent="-158750" lvl="1" marL="742950" rtl="0" algn="l">
              <a:spcBef>
                <a:spcPts val="400"/>
              </a:spcBef>
              <a:spcAft>
                <a:spcPts val="0"/>
              </a:spcAft>
              <a:buClr>
                <a:schemeClr val="dk1"/>
              </a:buClr>
              <a:buSzPts val="2000"/>
              <a:buNone/>
            </a:pPr>
            <a:r>
              <a:t/>
            </a:r>
            <a:endParaRPr sz="2000"/>
          </a:p>
          <a:p>
            <a:pPr indent="-342900" lvl="0" marL="342900" rtl="0" algn="l">
              <a:spcBef>
                <a:spcPts val="480"/>
              </a:spcBef>
              <a:spcAft>
                <a:spcPts val="0"/>
              </a:spcAft>
              <a:buClr>
                <a:schemeClr val="dk1"/>
              </a:buClr>
              <a:buSzPts val="2400"/>
              <a:buChar char="•"/>
            </a:pPr>
            <a:r>
              <a:rPr lang="en-IN" sz="2400"/>
              <a:t>The organization of the three components is important. </a:t>
            </a:r>
            <a:endParaRPr/>
          </a:p>
          <a:p>
            <a:pPr indent="-158750" lvl="1" marL="742950" rtl="0" algn="l">
              <a:spcBef>
                <a:spcPts val="400"/>
              </a:spcBef>
              <a:spcAft>
                <a:spcPts val="0"/>
              </a:spcAft>
              <a:buClr>
                <a:schemeClr val="dk1"/>
              </a:buClr>
              <a:buSzPts val="2000"/>
              <a:buNone/>
            </a:pPr>
            <a:r>
              <a:t/>
            </a:r>
            <a:endParaRPr sz="2000"/>
          </a:p>
        </p:txBody>
      </p:sp>
      <p:sp>
        <p:nvSpPr>
          <p:cNvPr id="1277" name="Google Shape;1277;p1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78" name="Google Shape;1278;p1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79" name="Google Shape;1279;p1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35"/>
          <p:cNvSpPr txBox="1"/>
          <p:nvPr>
            <p:ph type="title"/>
          </p:nvPr>
        </p:nvSpPr>
        <p:spPr>
          <a:xfrm>
            <a:off x="467544" y="116632"/>
            <a:ext cx="8229600" cy="3460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Xen Architecture</a:t>
            </a:r>
            <a:endParaRPr/>
          </a:p>
        </p:txBody>
      </p:sp>
      <p:sp>
        <p:nvSpPr>
          <p:cNvPr id="1285" name="Google Shape;1285;p135"/>
          <p:cNvSpPr txBox="1"/>
          <p:nvPr>
            <p:ph idx="1" type="body"/>
          </p:nvPr>
        </p:nvSpPr>
        <p:spPr>
          <a:xfrm>
            <a:off x="107504" y="1052735"/>
            <a:ext cx="4303850" cy="4770893"/>
          </a:xfrm>
          <a:prstGeom prst="rect">
            <a:avLst/>
          </a:prstGeom>
          <a:noFill/>
          <a:ln>
            <a:noFill/>
          </a:ln>
        </p:spPr>
        <p:txBody>
          <a:bodyPr anchorCtr="0" anchor="t" bIns="45700" lIns="91425" spcFirstLastPara="1" rIns="91425" wrap="square" tIns="45700">
            <a:noAutofit/>
          </a:bodyPr>
          <a:lstStyle/>
          <a:p>
            <a:pPr indent="-203200" lvl="0" marL="342900" rtl="0" algn="l">
              <a:spcBef>
                <a:spcPts val="0"/>
              </a:spcBef>
              <a:spcAft>
                <a:spcPts val="0"/>
              </a:spcAft>
              <a:buClr>
                <a:schemeClr val="dk1"/>
              </a:buClr>
              <a:buSzPts val="2200"/>
              <a:buNone/>
            </a:pPr>
            <a:r>
              <a:t/>
            </a:r>
            <a:endParaRPr sz="2200"/>
          </a:p>
          <a:p>
            <a:pPr indent="-342900" lvl="0" marL="342900" rtl="0" algn="l">
              <a:spcBef>
                <a:spcPts val="440"/>
              </a:spcBef>
              <a:spcAft>
                <a:spcPts val="0"/>
              </a:spcAft>
              <a:buClr>
                <a:schemeClr val="dk1"/>
              </a:buClr>
              <a:buSzPts val="2200"/>
              <a:buChar char="•"/>
            </a:pPr>
            <a:r>
              <a:rPr lang="en-IN" sz="2200"/>
              <a:t>Many guest OSes can run on top of the hypervisor. </a:t>
            </a:r>
            <a:endParaRPr sz="2200"/>
          </a:p>
          <a:p>
            <a:pPr indent="-285750" lvl="1" marL="742950" rtl="0" algn="l">
              <a:spcBef>
                <a:spcPts val="440"/>
              </a:spcBef>
              <a:spcAft>
                <a:spcPts val="0"/>
              </a:spcAft>
              <a:buClr>
                <a:srgbClr val="0070C0"/>
              </a:buClr>
              <a:buSzPts val="2200"/>
              <a:buChar char="–"/>
            </a:pPr>
            <a:r>
              <a:rPr lang="en-IN" sz="2200">
                <a:solidFill>
                  <a:srgbClr val="0070C0"/>
                </a:solidFill>
              </a:rPr>
              <a:t>Not all guest OSes are created equal, and </a:t>
            </a:r>
            <a:endParaRPr sz="2200">
              <a:solidFill>
                <a:srgbClr val="0070C0"/>
              </a:solidFill>
            </a:endParaRPr>
          </a:p>
          <a:p>
            <a:pPr indent="-285750" lvl="1" marL="742950" rtl="0" algn="l">
              <a:spcBef>
                <a:spcPts val="440"/>
              </a:spcBef>
              <a:spcAft>
                <a:spcPts val="0"/>
              </a:spcAft>
              <a:buClr>
                <a:srgbClr val="0070C0"/>
              </a:buClr>
              <a:buSzPts val="2200"/>
              <a:buChar char="–"/>
            </a:pPr>
            <a:r>
              <a:rPr lang="en-IN" sz="2200">
                <a:solidFill>
                  <a:srgbClr val="0070C0"/>
                </a:solidFill>
              </a:rPr>
              <a:t>One in particular controls the others. </a:t>
            </a:r>
            <a:endParaRPr sz="2200">
              <a:solidFill>
                <a:srgbClr val="0070C0"/>
              </a:solidFill>
            </a:endParaRPr>
          </a:p>
          <a:p>
            <a:pPr indent="-203200" lvl="0" marL="342900" rtl="0" algn="l">
              <a:spcBef>
                <a:spcPts val="440"/>
              </a:spcBef>
              <a:spcAft>
                <a:spcPts val="0"/>
              </a:spcAft>
              <a:buClr>
                <a:schemeClr val="dk1"/>
              </a:buClr>
              <a:buSzPts val="2200"/>
              <a:buNone/>
            </a:pPr>
            <a:r>
              <a:t/>
            </a:r>
            <a:endParaRPr sz="2200">
              <a:solidFill>
                <a:srgbClr val="0070C0"/>
              </a:solidFill>
            </a:endParaRPr>
          </a:p>
        </p:txBody>
      </p:sp>
      <p:sp>
        <p:nvSpPr>
          <p:cNvPr id="1286" name="Google Shape;1286;p1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287" name="Google Shape;1287;p1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288" name="Google Shape;1288;p1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289" name="Google Shape;1289;p135"/>
          <p:cNvPicPr preferRelativeResize="0"/>
          <p:nvPr/>
        </p:nvPicPr>
        <p:blipFill rotWithShape="1">
          <a:blip r:embed="rId3">
            <a:alphaModFix/>
          </a:blip>
          <a:srcRect b="39264" l="30264" r="26597" t="30910"/>
          <a:stretch/>
        </p:blipFill>
        <p:spPr>
          <a:xfrm>
            <a:off x="4427984" y="1412776"/>
            <a:ext cx="4716016" cy="4176464"/>
          </a:xfrm>
          <a:prstGeom prst="rect">
            <a:avLst/>
          </a:prstGeom>
          <a:noFill/>
          <a:ln>
            <a:noFill/>
          </a:ln>
        </p:spPr>
      </p:pic>
      <p:sp>
        <p:nvSpPr>
          <p:cNvPr id="1290" name="Google Shape;1290;p135"/>
          <p:cNvSpPr/>
          <p:nvPr/>
        </p:nvSpPr>
        <p:spPr>
          <a:xfrm>
            <a:off x="4427984" y="3573016"/>
            <a:ext cx="1389856" cy="360040"/>
          </a:xfrm>
          <a:prstGeom prst="ellipse">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135"/>
          <p:cNvSpPr/>
          <p:nvPr/>
        </p:nvSpPr>
        <p:spPr>
          <a:xfrm>
            <a:off x="5990456" y="3573016"/>
            <a:ext cx="1389856" cy="360040"/>
          </a:xfrm>
          <a:prstGeom prst="ellipse">
            <a:avLst/>
          </a:prstGeom>
          <a:no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135"/>
          <p:cNvSpPr/>
          <p:nvPr/>
        </p:nvSpPr>
        <p:spPr>
          <a:xfrm>
            <a:off x="7646640" y="3573016"/>
            <a:ext cx="1389856" cy="360040"/>
          </a:xfrm>
          <a:prstGeom prst="ellipse">
            <a:avLst/>
          </a:prstGeom>
          <a:no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3" name="Google Shape;1293;p135"/>
          <p:cNvSpPr/>
          <p:nvPr/>
        </p:nvSpPr>
        <p:spPr>
          <a:xfrm>
            <a:off x="5817840" y="3933056"/>
            <a:ext cx="266328" cy="504056"/>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6"/>
          <p:cNvSpPr txBox="1"/>
          <p:nvPr>
            <p:ph type="title"/>
          </p:nvPr>
        </p:nvSpPr>
        <p:spPr>
          <a:xfrm>
            <a:off x="467544" y="116632"/>
            <a:ext cx="8229600" cy="3460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Xen Architecture</a:t>
            </a:r>
            <a:endParaRPr/>
          </a:p>
        </p:txBody>
      </p:sp>
      <p:sp>
        <p:nvSpPr>
          <p:cNvPr id="1299" name="Google Shape;1299;p136"/>
          <p:cNvSpPr txBox="1"/>
          <p:nvPr>
            <p:ph idx="1" type="body"/>
          </p:nvPr>
        </p:nvSpPr>
        <p:spPr>
          <a:xfrm>
            <a:off x="395536" y="1052735"/>
            <a:ext cx="4015818" cy="4770893"/>
          </a:xfrm>
          <a:prstGeom prst="rect">
            <a:avLst/>
          </a:prstGeom>
          <a:noFill/>
          <a:ln>
            <a:noFill/>
          </a:ln>
        </p:spPr>
        <p:txBody>
          <a:bodyPr anchorCtr="0" anchor="t" bIns="45700" lIns="91425" spcFirstLastPara="1" rIns="91425" wrap="square" tIns="45700">
            <a:noAutofit/>
          </a:bodyPr>
          <a:lstStyle/>
          <a:p>
            <a:pPr indent="-203200" lvl="0" marL="342900" rtl="0" algn="l">
              <a:spcBef>
                <a:spcPts val="0"/>
              </a:spcBef>
              <a:spcAft>
                <a:spcPts val="0"/>
              </a:spcAft>
              <a:buClr>
                <a:schemeClr val="dk1"/>
              </a:buClr>
              <a:buSzPts val="2200"/>
              <a:buNone/>
            </a:pPr>
            <a:r>
              <a:t/>
            </a:r>
            <a:endParaRPr sz="2200">
              <a:solidFill>
                <a:srgbClr val="0070C0"/>
              </a:solidFill>
            </a:endParaRPr>
          </a:p>
          <a:p>
            <a:pPr indent="-342900" lvl="0" marL="342900" rtl="0" algn="l">
              <a:spcBef>
                <a:spcPts val="480"/>
              </a:spcBef>
              <a:spcAft>
                <a:spcPts val="0"/>
              </a:spcAft>
              <a:buClr>
                <a:schemeClr val="dk1"/>
              </a:buClr>
              <a:buSzPts val="2400"/>
              <a:buChar char="•"/>
            </a:pPr>
            <a:r>
              <a:rPr b="1" lang="en-IN" sz="2400"/>
              <a:t>The guest OS, which has control ability, is called Domain 0</a:t>
            </a:r>
            <a:endParaRPr/>
          </a:p>
          <a:p>
            <a:pPr indent="-190500" lvl="0" marL="342900" rtl="0" algn="l">
              <a:spcBef>
                <a:spcPts val="48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b="1" lang="en-IN" sz="2400"/>
              <a:t>The others are called Domain U. </a:t>
            </a:r>
            <a:endParaRPr/>
          </a:p>
          <a:p>
            <a:pPr indent="-203200" lvl="0" marL="342900" rtl="0" algn="l">
              <a:spcBef>
                <a:spcPts val="440"/>
              </a:spcBef>
              <a:spcAft>
                <a:spcPts val="0"/>
              </a:spcAft>
              <a:buClr>
                <a:schemeClr val="dk1"/>
              </a:buClr>
              <a:buSzPts val="2200"/>
              <a:buNone/>
            </a:pPr>
            <a:r>
              <a:t/>
            </a:r>
            <a:endParaRPr sz="2200"/>
          </a:p>
        </p:txBody>
      </p:sp>
      <p:sp>
        <p:nvSpPr>
          <p:cNvPr id="1300" name="Google Shape;1300;p1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01" name="Google Shape;1301;p1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02" name="Google Shape;1302;p1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303" name="Google Shape;1303;p136"/>
          <p:cNvPicPr preferRelativeResize="0"/>
          <p:nvPr/>
        </p:nvPicPr>
        <p:blipFill rotWithShape="1">
          <a:blip r:embed="rId3">
            <a:alphaModFix/>
          </a:blip>
          <a:srcRect b="39264" l="30264" r="26597" t="30910"/>
          <a:stretch/>
        </p:blipFill>
        <p:spPr>
          <a:xfrm>
            <a:off x="4427984" y="1412776"/>
            <a:ext cx="4716016" cy="4176464"/>
          </a:xfrm>
          <a:prstGeom prst="rect">
            <a:avLst/>
          </a:prstGeom>
          <a:noFill/>
          <a:ln>
            <a:noFill/>
          </a:ln>
        </p:spPr>
      </p:pic>
      <p:sp>
        <p:nvSpPr>
          <p:cNvPr id="1304" name="Google Shape;1304;p136"/>
          <p:cNvSpPr/>
          <p:nvPr/>
        </p:nvSpPr>
        <p:spPr>
          <a:xfrm>
            <a:off x="4427984" y="3573016"/>
            <a:ext cx="1389856" cy="360040"/>
          </a:xfrm>
          <a:prstGeom prst="ellipse">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136"/>
          <p:cNvSpPr/>
          <p:nvPr/>
        </p:nvSpPr>
        <p:spPr>
          <a:xfrm>
            <a:off x="5990456" y="3573016"/>
            <a:ext cx="1389856" cy="360040"/>
          </a:xfrm>
          <a:prstGeom prst="ellipse">
            <a:avLst/>
          </a:prstGeom>
          <a:no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6" name="Google Shape;1306;p136"/>
          <p:cNvSpPr/>
          <p:nvPr/>
        </p:nvSpPr>
        <p:spPr>
          <a:xfrm>
            <a:off x="7646640" y="3573016"/>
            <a:ext cx="1389856" cy="360040"/>
          </a:xfrm>
          <a:prstGeom prst="ellipse">
            <a:avLst/>
          </a:prstGeom>
          <a:no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p136"/>
          <p:cNvSpPr/>
          <p:nvPr/>
        </p:nvSpPr>
        <p:spPr>
          <a:xfrm>
            <a:off x="5817840" y="3933056"/>
            <a:ext cx="266328" cy="504056"/>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Primitive Operations in Virtual Machines:</a:t>
            </a:r>
            <a:endParaRPr/>
          </a:p>
        </p:txBody>
      </p:sp>
      <p:sp>
        <p:nvSpPr>
          <p:cNvPr id="200" name="Google Shape;200;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VMs can be multiplexed b/w hardware m/c</a:t>
            </a:r>
            <a:endParaRPr/>
          </a:p>
          <a:p>
            <a:pPr indent="-342900" lvl="0" marL="342900" rtl="0" algn="l">
              <a:spcBef>
                <a:spcPts val="480"/>
              </a:spcBef>
              <a:spcAft>
                <a:spcPts val="0"/>
              </a:spcAft>
              <a:buClr>
                <a:schemeClr val="dk1"/>
              </a:buClr>
              <a:buSzPts val="2400"/>
              <a:buChar char="•"/>
            </a:pPr>
            <a:r>
              <a:rPr lang="en-IN" sz="2400"/>
              <a:t>A VM can be suspended and stored in stable storage</a:t>
            </a:r>
            <a:endParaRPr/>
          </a:p>
          <a:p>
            <a:pPr indent="-342900" lvl="0" marL="342900" rtl="0" algn="l">
              <a:spcBef>
                <a:spcPts val="480"/>
              </a:spcBef>
              <a:spcAft>
                <a:spcPts val="0"/>
              </a:spcAft>
              <a:buClr>
                <a:schemeClr val="dk1"/>
              </a:buClr>
              <a:buSzPts val="2400"/>
              <a:buChar char="•"/>
            </a:pPr>
            <a:r>
              <a:rPr lang="en-IN" sz="2400"/>
              <a:t>A suspended VM can be resumed or provisioned to a new hardware platform.</a:t>
            </a:r>
            <a:endParaRPr/>
          </a:p>
          <a:p>
            <a:pPr indent="-285750" lvl="1" marL="742950" rtl="0" algn="l">
              <a:spcBef>
                <a:spcPts val="400"/>
              </a:spcBef>
              <a:spcAft>
                <a:spcPts val="0"/>
              </a:spcAft>
              <a:buClr>
                <a:schemeClr val="dk1"/>
              </a:buClr>
              <a:buSzPts val="2000"/>
              <a:buChar char="–"/>
            </a:pPr>
            <a:r>
              <a:rPr lang="en-IN" sz="2000"/>
              <a:t>You suspend a virtual </a:t>
            </a:r>
            <a:r>
              <a:rPr lang="en-IN" sz="2000" u="sng"/>
              <a:t>machine when you want to save its current state. </a:t>
            </a:r>
            <a:endParaRPr sz="2000" u="sng"/>
          </a:p>
          <a:p>
            <a:pPr indent="-285750" lvl="1" marL="742950" rtl="0" algn="l">
              <a:spcBef>
                <a:spcPts val="400"/>
              </a:spcBef>
              <a:spcAft>
                <a:spcPts val="0"/>
              </a:spcAft>
              <a:buClr>
                <a:schemeClr val="dk1"/>
              </a:buClr>
              <a:buSzPts val="2000"/>
              <a:buChar char="–"/>
            </a:pPr>
            <a:r>
              <a:rPr lang="en-IN" sz="2000"/>
              <a:t>When you resume the virtual machine</a:t>
            </a:r>
            <a:r>
              <a:rPr lang="en-IN" sz="2000" u="sng"/>
              <a:t>, applications that were running before the virtual machine was suspended resume in their running state and their content is unchanged.</a:t>
            </a:r>
            <a:endParaRPr sz="2000" u="sng"/>
          </a:p>
          <a:p>
            <a:pPr indent="-342900" lvl="0" marL="342900" rtl="0" algn="l">
              <a:spcBef>
                <a:spcPts val="480"/>
              </a:spcBef>
              <a:spcAft>
                <a:spcPts val="0"/>
              </a:spcAft>
              <a:buClr>
                <a:schemeClr val="dk1"/>
              </a:buClr>
              <a:buSzPts val="2400"/>
              <a:buChar char="•"/>
            </a:pPr>
            <a:r>
              <a:rPr lang="en-IN" sz="2400"/>
              <a:t>A VM can be migrated from one hardware platform to another.</a:t>
            </a:r>
            <a:endParaRPr sz="2400"/>
          </a:p>
        </p:txBody>
      </p:sp>
      <p:sp>
        <p:nvSpPr>
          <p:cNvPr id="201" name="Google Shape;20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02" name="Google Shape;20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03" name="Google Shape;20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37"/>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What is a Domain?</a:t>
            </a:r>
            <a:endParaRPr/>
          </a:p>
        </p:txBody>
      </p:sp>
      <p:sp>
        <p:nvSpPr>
          <p:cNvPr id="1313" name="Google Shape;1313;p1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Guest operating systems are executed within Domains which represent VMs instances.</a:t>
            </a:r>
            <a:endParaRPr/>
          </a:p>
          <a:p>
            <a:pPr indent="-342900" lvl="0" marL="342900" rtl="0" algn="l">
              <a:spcBef>
                <a:spcPts val="480"/>
              </a:spcBef>
              <a:spcAft>
                <a:spcPts val="0"/>
              </a:spcAft>
              <a:buClr>
                <a:schemeClr val="dk1"/>
              </a:buClr>
              <a:buSzPts val="2400"/>
              <a:buChar char="•"/>
            </a:pPr>
            <a:r>
              <a:rPr lang="en-IN" sz="2400"/>
              <a:t>They are of 2 types:</a:t>
            </a:r>
            <a:endParaRPr/>
          </a:p>
          <a:p>
            <a:pPr indent="-285750" lvl="1" marL="742950" rtl="0" algn="l">
              <a:spcBef>
                <a:spcPts val="480"/>
              </a:spcBef>
              <a:spcAft>
                <a:spcPts val="0"/>
              </a:spcAft>
              <a:buClr>
                <a:schemeClr val="dk1"/>
              </a:buClr>
              <a:buSzPts val="2400"/>
              <a:buChar char="–"/>
            </a:pPr>
            <a:r>
              <a:rPr lang="en-IN" sz="2400"/>
              <a:t>Domain  O</a:t>
            </a:r>
            <a:endParaRPr/>
          </a:p>
          <a:p>
            <a:pPr indent="-285750" lvl="1" marL="742950" rtl="0" algn="l">
              <a:spcBef>
                <a:spcPts val="480"/>
              </a:spcBef>
              <a:spcAft>
                <a:spcPts val="0"/>
              </a:spcAft>
              <a:buClr>
                <a:schemeClr val="dk1"/>
              </a:buClr>
              <a:buSzPts val="2400"/>
              <a:buChar char="–"/>
            </a:pPr>
            <a:r>
              <a:rPr lang="en-IN" sz="2400"/>
              <a:t>Domain U</a:t>
            </a:r>
            <a:endParaRPr/>
          </a:p>
          <a:p>
            <a:pPr indent="-190500" lvl="0" marL="342900" rtl="0" algn="l">
              <a:spcBef>
                <a:spcPts val="480"/>
              </a:spcBef>
              <a:spcAft>
                <a:spcPts val="0"/>
              </a:spcAft>
              <a:buClr>
                <a:schemeClr val="dk1"/>
              </a:buClr>
              <a:buSzPts val="2400"/>
              <a:buNone/>
            </a:pPr>
            <a:r>
              <a:t/>
            </a:r>
            <a:endParaRPr sz="2400"/>
          </a:p>
        </p:txBody>
      </p:sp>
      <p:sp>
        <p:nvSpPr>
          <p:cNvPr id="1314" name="Google Shape;1314;p1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15" name="Google Shape;1315;p1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16" name="Google Shape;1316;p1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38"/>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Domain 0</a:t>
            </a:r>
            <a:endParaRPr/>
          </a:p>
        </p:txBody>
      </p:sp>
      <p:sp>
        <p:nvSpPr>
          <p:cNvPr id="1322" name="Google Shape;1322;p1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400"/>
              <a:buChar char="•"/>
            </a:pPr>
            <a:r>
              <a:rPr b="1" lang="en-IN" sz="2400"/>
              <a:t>Specific Control Software </a:t>
            </a:r>
            <a:endParaRPr/>
          </a:p>
          <a:p>
            <a:pPr indent="-285750" lvl="1" marL="742950" rtl="0" algn="l">
              <a:spcBef>
                <a:spcPts val="480"/>
              </a:spcBef>
              <a:spcAft>
                <a:spcPts val="0"/>
              </a:spcAft>
              <a:buClr>
                <a:schemeClr val="dk1"/>
              </a:buClr>
              <a:buSzPts val="2400"/>
              <a:buChar char="–"/>
            </a:pPr>
            <a:r>
              <a:rPr lang="en-IN" sz="2400"/>
              <a:t>Controls all the other guest operating systems , </a:t>
            </a:r>
            <a:endParaRPr sz="2400"/>
          </a:p>
          <a:p>
            <a:pPr indent="-285750" lvl="1" marL="742950" rtl="0" algn="l">
              <a:spcBef>
                <a:spcPts val="480"/>
              </a:spcBef>
              <a:spcAft>
                <a:spcPts val="0"/>
              </a:spcAft>
              <a:buClr>
                <a:schemeClr val="dk1"/>
              </a:buClr>
              <a:buSzPts val="2400"/>
              <a:buChar char="–"/>
            </a:pPr>
            <a:r>
              <a:rPr lang="en-IN" sz="2400"/>
              <a:t>is executed in a special domain called Domain 0.</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a:t>Privileged guest OS of Xen</a:t>
            </a:r>
            <a:endParaRPr b="1" sz="2400"/>
          </a:p>
          <a:p>
            <a:pPr indent="-285750" lvl="1" marL="742950" rtl="0" algn="l">
              <a:spcBef>
                <a:spcPts val="480"/>
              </a:spcBef>
              <a:spcAft>
                <a:spcPts val="0"/>
              </a:spcAft>
              <a:buClr>
                <a:schemeClr val="dk1"/>
              </a:buClr>
              <a:buSzPts val="2400"/>
              <a:buChar char="–"/>
            </a:pPr>
            <a:r>
              <a:rPr lang="en-IN" sz="2400"/>
              <a:t>Privileged access to the host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Also called </a:t>
            </a:r>
            <a:r>
              <a:rPr b="1" lang="en-IN" sz="2400"/>
              <a:t>Management VM </a:t>
            </a:r>
            <a:endParaRPr/>
          </a:p>
          <a:p>
            <a:pPr indent="-285750" lvl="1" marL="742950" rtl="0" algn="l">
              <a:spcBef>
                <a:spcPts val="480"/>
              </a:spcBef>
              <a:spcAft>
                <a:spcPts val="0"/>
              </a:spcAft>
              <a:buClr>
                <a:schemeClr val="dk1"/>
              </a:buClr>
              <a:buSzPts val="2400"/>
              <a:buChar char="–"/>
            </a:pPr>
            <a:r>
              <a:rPr lang="en-IN" sz="2400"/>
              <a:t>As it has the privilege to manage other VMs implemented on the same host. </a:t>
            </a:r>
            <a:endParaRPr sz="3200"/>
          </a:p>
        </p:txBody>
      </p:sp>
      <p:sp>
        <p:nvSpPr>
          <p:cNvPr id="1323" name="Google Shape;1323;p1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24" name="Google Shape;1324;p1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25" name="Google Shape;1325;p1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39"/>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Domain 0</a:t>
            </a:r>
            <a:endParaRPr/>
          </a:p>
        </p:txBody>
      </p:sp>
      <p:sp>
        <p:nvSpPr>
          <p:cNvPr id="1331" name="Google Shape;1331;p1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It is first loaded when Xen boots without any file system drivers being available. </a:t>
            </a:r>
            <a:endParaRPr b="1" sz="2400"/>
          </a:p>
          <a:p>
            <a:pPr indent="-342900" lvl="0" marL="342900" rtl="0" algn="l">
              <a:spcBef>
                <a:spcPts val="480"/>
              </a:spcBef>
              <a:spcAft>
                <a:spcPts val="0"/>
              </a:spcAft>
              <a:buClr>
                <a:schemeClr val="dk1"/>
              </a:buClr>
              <a:buSzPts val="2400"/>
              <a:buChar char="•"/>
            </a:pPr>
            <a:r>
              <a:rPr b="1" lang="en-IN" sz="2400"/>
              <a:t>Domain 0 is designed to access hardware directly and manage devices. </a:t>
            </a:r>
            <a:endParaRPr b="1" sz="2400"/>
          </a:p>
          <a:p>
            <a:pPr indent="-342900" lvl="0" marL="342900" rtl="0" algn="l">
              <a:spcBef>
                <a:spcPts val="480"/>
              </a:spcBef>
              <a:spcAft>
                <a:spcPts val="0"/>
              </a:spcAft>
              <a:buClr>
                <a:schemeClr val="dk1"/>
              </a:buClr>
              <a:buSzPts val="2400"/>
              <a:buChar char="•"/>
            </a:pPr>
            <a:r>
              <a:rPr b="1" lang="en-IN" sz="2400"/>
              <a:t>Therefore, one of the responsibilities of Domain 0 is to allocate and map hardware resources for the other guest domains(Domain U)</a:t>
            </a:r>
            <a:endParaRPr b="1"/>
          </a:p>
        </p:txBody>
      </p:sp>
      <p:sp>
        <p:nvSpPr>
          <p:cNvPr id="1332" name="Google Shape;1332;p1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33" name="Google Shape;1333;p1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34" name="Google Shape;1334;p1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0"/>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How does Domain 0 Work?</a:t>
            </a:r>
            <a:endParaRPr/>
          </a:p>
        </p:txBody>
      </p:sp>
      <p:sp>
        <p:nvSpPr>
          <p:cNvPr id="1340" name="Google Shape;1340;p140"/>
          <p:cNvSpPr txBox="1"/>
          <p:nvPr>
            <p:ph idx="1" type="body"/>
          </p:nvPr>
        </p:nvSpPr>
        <p:spPr>
          <a:xfrm>
            <a:off x="457200" y="1600200"/>
            <a:ext cx="8219256" cy="4525963"/>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The first one that is loaded once the VMM has been completely booted.</a:t>
            </a:r>
            <a:endParaRPr/>
          </a:p>
          <a:p>
            <a:pPr indent="-342900" lvl="0" marL="342900" rtl="0" algn="l">
              <a:spcBef>
                <a:spcPts val="480"/>
              </a:spcBef>
              <a:spcAft>
                <a:spcPts val="0"/>
              </a:spcAft>
              <a:buClr>
                <a:schemeClr val="dk1"/>
              </a:buClr>
              <a:buSzPts val="2400"/>
              <a:buChar char="•"/>
            </a:pPr>
            <a:r>
              <a:rPr lang="en-IN" sz="2400">
                <a:solidFill>
                  <a:schemeClr val="dk1"/>
                </a:solidFill>
                <a:latin typeface="Calibri"/>
                <a:ea typeface="Calibri"/>
                <a:cs typeface="Calibri"/>
                <a:sym typeface="Calibri"/>
              </a:rPr>
              <a:t>It Hosts an HTTP server that serves requests for VM creation, configuration, migrate, suspension, resume and termination.</a:t>
            </a:r>
            <a:endParaRPr/>
          </a:p>
          <a:p>
            <a:pPr indent="-342900" lvl="0" marL="342900" rtl="0" algn="l">
              <a:spcBef>
                <a:spcPts val="480"/>
              </a:spcBef>
              <a:spcAft>
                <a:spcPts val="0"/>
              </a:spcAft>
              <a:buClr>
                <a:schemeClr val="dk1"/>
              </a:buClr>
              <a:buSzPts val="2400"/>
              <a:buChar char="•"/>
            </a:pPr>
            <a:r>
              <a:rPr lang="en-IN" sz="2400">
                <a:solidFill>
                  <a:schemeClr val="dk1"/>
                </a:solidFill>
                <a:latin typeface="Calibri"/>
                <a:ea typeface="Calibri"/>
                <a:cs typeface="Calibri"/>
                <a:sym typeface="Calibri"/>
              </a:rPr>
              <a:t>Domain 0, behaving as a VMM, allows users to create, copy, save, read, modify, share, migrate, and roll back VMs as easily as manipulating a file</a:t>
            </a:r>
            <a:endParaRPr sz="2400"/>
          </a:p>
          <a:p>
            <a:pPr indent="-190500" lvl="0" marL="342900" rtl="0" algn="l">
              <a:spcBef>
                <a:spcPts val="480"/>
              </a:spcBef>
              <a:spcAft>
                <a:spcPts val="0"/>
              </a:spcAft>
              <a:buClr>
                <a:schemeClr val="dk1"/>
              </a:buClr>
              <a:buSzPts val="2400"/>
              <a:buNone/>
            </a:pPr>
            <a:r>
              <a:t/>
            </a:r>
            <a:endParaRPr sz="2400"/>
          </a:p>
          <a:p>
            <a:pPr indent="-158750" lvl="1" marL="742950" rtl="0" algn="l">
              <a:spcBef>
                <a:spcPts val="400"/>
              </a:spcBef>
              <a:spcAft>
                <a:spcPts val="0"/>
              </a:spcAft>
              <a:buClr>
                <a:schemeClr val="dk1"/>
              </a:buClr>
              <a:buSzPts val="2000"/>
              <a:buNone/>
            </a:pPr>
            <a:r>
              <a:t/>
            </a:r>
            <a:endParaRPr sz="2000"/>
          </a:p>
          <a:p>
            <a:pPr indent="-190500" lvl="0" marL="342900" rtl="0" algn="l">
              <a:spcBef>
                <a:spcPts val="480"/>
              </a:spcBef>
              <a:spcAft>
                <a:spcPts val="0"/>
              </a:spcAft>
              <a:buClr>
                <a:schemeClr val="dk1"/>
              </a:buClr>
              <a:buSzPts val="2400"/>
              <a:buNone/>
            </a:pPr>
            <a:r>
              <a:t/>
            </a:r>
            <a:endParaRPr sz="2400"/>
          </a:p>
          <a:p>
            <a:pPr indent="0" lvl="0" marL="0" rtl="0" algn="l">
              <a:spcBef>
                <a:spcPts val="560"/>
              </a:spcBef>
              <a:spcAft>
                <a:spcPts val="0"/>
              </a:spcAft>
              <a:buClr>
                <a:schemeClr val="dk1"/>
              </a:buClr>
              <a:buSzPts val="2800"/>
              <a:buNone/>
            </a:pPr>
            <a:r>
              <a:t/>
            </a:r>
            <a:endParaRPr/>
          </a:p>
        </p:txBody>
      </p:sp>
      <p:sp>
        <p:nvSpPr>
          <p:cNvPr id="1341" name="Google Shape;1341;p1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42" name="Google Shape;1342;p1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43" name="Google Shape;1343;p1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1"/>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Security of Domain 0</a:t>
            </a:r>
            <a:endParaRPr/>
          </a:p>
        </p:txBody>
      </p:sp>
      <p:sp>
        <p:nvSpPr>
          <p:cNvPr id="1349" name="Google Shape;1349;p1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If </a:t>
            </a:r>
            <a:r>
              <a:rPr lang="en-IN" sz="2400">
                <a:solidFill>
                  <a:srgbClr val="0070C0"/>
                </a:solidFill>
              </a:rPr>
              <a:t>Domain 0 is compromised</a:t>
            </a:r>
            <a:r>
              <a:rPr lang="en-IN" sz="2400"/>
              <a:t>, the hacker can </a:t>
            </a:r>
            <a:r>
              <a:rPr lang="en-IN" sz="2400">
                <a:solidFill>
                  <a:srgbClr val="0070C0"/>
                </a:solidFill>
              </a:rPr>
              <a:t>control the entire system</a:t>
            </a:r>
            <a:r>
              <a:rPr lang="en-IN" sz="2400"/>
              <a:t>.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Security policies are needed to improve the security of Domain 0. </a:t>
            </a:r>
            <a:endParaRPr sz="2400"/>
          </a:p>
          <a:p>
            <a:pPr indent="-139700" lvl="0" marL="342900" rtl="0" algn="l">
              <a:spcBef>
                <a:spcPts val="640"/>
              </a:spcBef>
              <a:spcAft>
                <a:spcPts val="0"/>
              </a:spcAft>
              <a:buClr>
                <a:schemeClr val="dk1"/>
              </a:buClr>
              <a:buSzPts val="3200"/>
              <a:buNone/>
            </a:pPr>
            <a:r>
              <a:t/>
            </a:r>
            <a:endParaRPr/>
          </a:p>
          <a:p>
            <a:pPr indent="-342900" lvl="0" marL="342900" rtl="0" algn="l">
              <a:spcBef>
                <a:spcPts val="480"/>
              </a:spcBef>
              <a:spcAft>
                <a:spcPts val="0"/>
              </a:spcAft>
              <a:buClr>
                <a:schemeClr val="dk1"/>
              </a:buClr>
              <a:buSzPts val="2400"/>
              <a:buChar char="•"/>
            </a:pPr>
            <a:r>
              <a:rPr lang="en-IN" sz="2400"/>
              <a:t>The Series of security problems during the software life cycle and data lifetime have to be handled.</a:t>
            </a:r>
            <a:endParaRPr/>
          </a:p>
          <a:p>
            <a:pPr indent="-139700" lvl="0" marL="342900" rtl="0" algn="l">
              <a:spcBef>
                <a:spcPts val="640"/>
              </a:spcBef>
              <a:spcAft>
                <a:spcPts val="0"/>
              </a:spcAft>
              <a:buClr>
                <a:schemeClr val="dk1"/>
              </a:buClr>
              <a:buSzPts val="3200"/>
              <a:buNone/>
            </a:pPr>
            <a:r>
              <a:t/>
            </a:r>
            <a:endParaRPr/>
          </a:p>
        </p:txBody>
      </p:sp>
      <p:sp>
        <p:nvSpPr>
          <p:cNvPr id="1350" name="Google Shape;1350;p1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51" name="Google Shape;1351;p1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52" name="Google Shape;1352;p1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353" name="Google Shape;1353;p141"/>
          <p:cNvSpPr/>
          <p:nvPr/>
        </p:nvSpPr>
        <p:spPr>
          <a:xfrm>
            <a:off x="373045" y="1916832"/>
            <a:ext cx="8568952" cy="144016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2"/>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Domain U </a:t>
            </a:r>
            <a:endParaRPr/>
          </a:p>
        </p:txBody>
      </p:sp>
      <p:sp>
        <p:nvSpPr>
          <p:cNvPr id="1359" name="Google Shape;1359;p1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All the other domains running guest operating systems are called Domain U</a:t>
            </a:r>
            <a:endParaRPr sz="2400"/>
          </a:p>
        </p:txBody>
      </p:sp>
      <p:sp>
        <p:nvSpPr>
          <p:cNvPr id="1360" name="Google Shape;1360;p1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61" name="Google Shape;1361;p1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62" name="Google Shape;1362;p1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43"/>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HyperCalls</a:t>
            </a:r>
            <a:endParaRPr/>
          </a:p>
        </p:txBody>
      </p:sp>
      <p:sp>
        <p:nvSpPr>
          <p:cNvPr id="1368" name="Google Shape;1368;p1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hypervisor provides hypercalls for the guest OSes and applications.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u="sng"/>
              <a:t>Sensitive system calls need to be re-implemented with hypercalls.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Xen hypervisor is able to </a:t>
            </a:r>
            <a:r>
              <a:rPr lang="en-IN" sz="2400" u="sng"/>
              <a:t>catch the execution of all the sensitive instructions manage them and return the control to the guest operating system</a:t>
            </a:r>
            <a:r>
              <a:rPr lang="en-IN" sz="2400"/>
              <a:t> by means of a handler.</a:t>
            </a:r>
            <a:endParaRPr/>
          </a:p>
        </p:txBody>
      </p:sp>
      <p:sp>
        <p:nvSpPr>
          <p:cNvPr id="1369" name="Google Shape;1369;p1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70" name="Google Shape;1370;p1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71" name="Google Shape;1371;p1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44"/>
          <p:cNvSpPr txBox="1"/>
          <p:nvPr>
            <p:ph type="title"/>
          </p:nvPr>
        </p:nvSpPr>
        <p:spPr>
          <a:xfrm>
            <a:off x="457200" y="274638"/>
            <a:ext cx="8229600" cy="60346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Full Virtualization with Binary Translation </a:t>
            </a:r>
            <a:endParaRPr/>
          </a:p>
        </p:txBody>
      </p:sp>
      <p:sp>
        <p:nvSpPr>
          <p:cNvPr id="1377" name="Google Shape;1377;p1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78" name="Google Shape;1378;p1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79" name="Google Shape;1379;p1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45"/>
          <p:cNvSpPr txBox="1"/>
          <p:nvPr>
            <p:ph type="title"/>
          </p:nvPr>
        </p:nvSpPr>
        <p:spPr>
          <a:xfrm>
            <a:off x="457200" y="274638"/>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Full Virtualization</a:t>
            </a:r>
            <a:endParaRPr/>
          </a:p>
        </p:txBody>
      </p:sp>
      <p:sp>
        <p:nvSpPr>
          <p:cNvPr id="1385" name="Google Shape;1385;p145"/>
          <p:cNvSpPr txBox="1"/>
          <p:nvPr>
            <p:ph idx="1" type="body"/>
          </p:nvPr>
        </p:nvSpPr>
        <p:spPr>
          <a:xfrm>
            <a:off x="467544" y="1124744"/>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With full virtualization, </a:t>
            </a:r>
            <a:r>
              <a:rPr lang="en-IN" sz="2400" u="sng">
                <a:solidFill>
                  <a:srgbClr val="0070C0"/>
                </a:solidFill>
              </a:rPr>
              <a:t>non-critical instructions run on the hardware </a:t>
            </a:r>
            <a:r>
              <a:rPr lang="en-IN" sz="2400" u="sng"/>
              <a:t>directly while </a:t>
            </a:r>
            <a:endParaRPr sz="2400" u="sng"/>
          </a:p>
          <a:p>
            <a:pPr indent="-190500" lvl="0" marL="342900" rtl="0" algn="l">
              <a:spcBef>
                <a:spcPts val="480"/>
              </a:spcBef>
              <a:spcAft>
                <a:spcPts val="0"/>
              </a:spcAft>
              <a:buClr>
                <a:schemeClr val="dk1"/>
              </a:buClr>
              <a:buSzPts val="2400"/>
              <a:buNone/>
            </a:pPr>
            <a:r>
              <a:t/>
            </a:r>
            <a:endParaRPr sz="2400" u="sng"/>
          </a:p>
          <a:p>
            <a:pPr indent="-285750" lvl="1" marL="742950" rtl="0" algn="l">
              <a:spcBef>
                <a:spcPts val="480"/>
              </a:spcBef>
              <a:spcAft>
                <a:spcPts val="0"/>
              </a:spcAft>
              <a:buClr>
                <a:srgbClr val="0070C0"/>
              </a:buClr>
              <a:buSzPts val="2400"/>
              <a:buChar char="–"/>
            </a:pPr>
            <a:r>
              <a:rPr lang="en-IN" sz="2400" u="sng">
                <a:solidFill>
                  <a:srgbClr val="0070C0"/>
                </a:solidFill>
              </a:rPr>
              <a:t>critical instructions </a:t>
            </a:r>
            <a:r>
              <a:rPr lang="en-IN" sz="2400" u="sng"/>
              <a:t>are discovered and replaced with </a:t>
            </a:r>
            <a:r>
              <a:rPr lang="en-IN" sz="2400" u="sng">
                <a:solidFill>
                  <a:srgbClr val="0070C0"/>
                </a:solidFill>
              </a:rPr>
              <a:t>traps into the VMM to be emulated by software</a:t>
            </a:r>
            <a:r>
              <a:rPr lang="en-IN" sz="2400" u="sng"/>
              <a:t>.</a:t>
            </a:r>
            <a:endParaRPr/>
          </a:p>
          <a:p>
            <a:pPr indent="0" lvl="0" marL="0" rtl="0" algn="l">
              <a:spcBef>
                <a:spcPts val="480"/>
              </a:spcBef>
              <a:spcAft>
                <a:spcPts val="0"/>
              </a:spcAft>
              <a:buClr>
                <a:schemeClr val="dk1"/>
              </a:buClr>
              <a:buSzPts val="2400"/>
              <a:buNone/>
            </a:pPr>
            <a:r>
              <a:t/>
            </a:r>
            <a:endParaRPr sz="2400"/>
          </a:p>
          <a:p>
            <a:pPr indent="0" lvl="1" marL="457200" rtl="0" algn="l">
              <a:spcBef>
                <a:spcPts val="480"/>
              </a:spcBef>
              <a:spcAft>
                <a:spcPts val="0"/>
              </a:spcAft>
              <a:buClr>
                <a:schemeClr val="dk1"/>
              </a:buClr>
              <a:buSzPts val="2400"/>
              <a:buNone/>
            </a:pPr>
            <a:r>
              <a:t/>
            </a:r>
            <a:endParaRPr sz="2400" u="sng"/>
          </a:p>
        </p:txBody>
      </p:sp>
      <p:sp>
        <p:nvSpPr>
          <p:cNvPr id="1386" name="Google Shape;1386;p1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87" name="Google Shape;1387;p1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88" name="Google Shape;1388;p1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46"/>
          <p:cNvSpPr txBox="1"/>
          <p:nvPr>
            <p:ph type="title"/>
          </p:nvPr>
        </p:nvSpPr>
        <p:spPr>
          <a:xfrm>
            <a:off x="457200" y="274638"/>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Full Virtualization</a:t>
            </a:r>
            <a:endParaRPr/>
          </a:p>
        </p:txBody>
      </p:sp>
      <p:sp>
        <p:nvSpPr>
          <p:cNvPr id="1394" name="Google Shape;1394;p146"/>
          <p:cNvSpPr txBox="1"/>
          <p:nvPr>
            <p:ph idx="1" type="body"/>
          </p:nvPr>
        </p:nvSpPr>
        <p:spPr>
          <a:xfrm>
            <a:off x="611560" y="1412776"/>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en-IN" sz="2200"/>
              <a:t>Why are </a:t>
            </a:r>
            <a:r>
              <a:rPr lang="en-IN" sz="2200">
                <a:solidFill>
                  <a:srgbClr val="0070C0"/>
                </a:solidFill>
              </a:rPr>
              <a:t>only critical instructions trapped </a:t>
            </a:r>
            <a:r>
              <a:rPr lang="en-IN" sz="2200"/>
              <a:t>into the VMM? </a:t>
            </a:r>
            <a:endParaRPr/>
          </a:p>
          <a:p>
            <a:pPr indent="-342900" lvl="0" marL="342900" rtl="0" algn="l">
              <a:spcBef>
                <a:spcPts val="440"/>
              </a:spcBef>
              <a:spcAft>
                <a:spcPts val="0"/>
              </a:spcAft>
              <a:buClr>
                <a:srgbClr val="0070C0"/>
              </a:buClr>
              <a:buSzPts val="2200"/>
              <a:buChar char="•"/>
            </a:pPr>
            <a:r>
              <a:rPr lang="en-IN" sz="2200">
                <a:solidFill>
                  <a:srgbClr val="0070C0"/>
                </a:solidFill>
              </a:rPr>
              <a:t>Non-critical instructions </a:t>
            </a:r>
            <a:endParaRPr sz="2200">
              <a:solidFill>
                <a:srgbClr val="0070C0"/>
              </a:solidFill>
            </a:endParaRPr>
          </a:p>
          <a:p>
            <a:pPr indent="-285750" lvl="1" marL="742950" rtl="0" algn="l">
              <a:spcBef>
                <a:spcPts val="440"/>
              </a:spcBef>
              <a:spcAft>
                <a:spcPts val="0"/>
              </a:spcAft>
              <a:buClr>
                <a:srgbClr val="0070C0"/>
              </a:buClr>
              <a:buSzPts val="2200"/>
              <a:buChar char="–"/>
            </a:pPr>
            <a:r>
              <a:rPr lang="en-IN" sz="2200">
                <a:solidFill>
                  <a:srgbClr val="0070C0"/>
                </a:solidFill>
              </a:rPr>
              <a:t>do not control hardware </a:t>
            </a:r>
            <a:r>
              <a:rPr lang="en-IN" sz="2200"/>
              <a:t>or </a:t>
            </a:r>
            <a:endParaRPr sz="2200"/>
          </a:p>
          <a:p>
            <a:pPr indent="-285750" lvl="1" marL="742950" rtl="0" algn="l">
              <a:spcBef>
                <a:spcPts val="440"/>
              </a:spcBef>
              <a:spcAft>
                <a:spcPts val="0"/>
              </a:spcAft>
              <a:buClr>
                <a:srgbClr val="0070C0"/>
              </a:buClr>
              <a:buSzPts val="2200"/>
              <a:buChar char="–"/>
            </a:pPr>
            <a:r>
              <a:rPr lang="en-IN" sz="2200">
                <a:solidFill>
                  <a:srgbClr val="0070C0"/>
                </a:solidFill>
              </a:rPr>
              <a:t>do not threaten the security </a:t>
            </a:r>
            <a:r>
              <a:rPr lang="en-IN" sz="2200"/>
              <a:t>of the system, but critical instructions do.</a:t>
            </a:r>
            <a:endParaRPr/>
          </a:p>
          <a:p>
            <a:pPr indent="0" lvl="1" marL="457200" rtl="0" algn="l">
              <a:spcBef>
                <a:spcPts val="440"/>
              </a:spcBef>
              <a:spcAft>
                <a:spcPts val="0"/>
              </a:spcAft>
              <a:buClr>
                <a:schemeClr val="dk1"/>
              </a:buClr>
              <a:buSzPts val="2200"/>
              <a:buNone/>
            </a:pPr>
            <a:r>
              <a:t/>
            </a:r>
            <a:endParaRPr sz="2200"/>
          </a:p>
          <a:p>
            <a:pPr indent="-342900" lvl="0" marL="342900" rtl="0" algn="l">
              <a:spcBef>
                <a:spcPts val="440"/>
              </a:spcBef>
              <a:spcAft>
                <a:spcPts val="0"/>
              </a:spcAft>
              <a:buClr>
                <a:schemeClr val="dk1"/>
              </a:buClr>
              <a:buSzPts val="2200"/>
              <a:buChar char="•"/>
            </a:pPr>
            <a:r>
              <a:rPr lang="en-IN" sz="2200"/>
              <a:t>Running noncritical instructions on hardware not only </a:t>
            </a:r>
            <a:endParaRPr sz="2200"/>
          </a:p>
          <a:p>
            <a:pPr indent="-285750" lvl="1" marL="742950" rtl="0" algn="l">
              <a:spcBef>
                <a:spcPts val="440"/>
              </a:spcBef>
              <a:spcAft>
                <a:spcPts val="0"/>
              </a:spcAft>
              <a:buClr>
                <a:schemeClr val="dk1"/>
              </a:buClr>
              <a:buSzPts val="2200"/>
              <a:buChar char="–"/>
            </a:pPr>
            <a:r>
              <a:rPr lang="en-IN" sz="2200"/>
              <a:t>can promote efficiency, </a:t>
            </a:r>
            <a:endParaRPr sz="2200"/>
          </a:p>
          <a:p>
            <a:pPr indent="-285750" lvl="1" marL="742950" rtl="0" algn="l">
              <a:spcBef>
                <a:spcPts val="440"/>
              </a:spcBef>
              <a:spcAft>
                <a:spcPts val="0"/>
              </a:spcAft>
              <a:buClr>
                <a:schemeClr val="dk1"/>
              </a:buClr>
              <a:buSzPts val="2200"/>
              <a:buChar char="–"/>
            </a:pPr>
            <a:r>
              <a:rPr lang="en-IN" sz="2200"/>
              <a:t>but also can ensure system security.</a:t>
            </a:r>
            <a:endParaRPr/>
          </a:p>
          <a:p>
            <a:pPr indent="0" lvl="1" marL="457200" rtl="0" algn="l">
              <a:spcBef>
                <a:spcPts val="480"/>
              </a:spcBef>
              <a:spcAft>
                <a:spcPts val="0"/>
              </a:spcAft>
              <a:buClr>
                <a:schemeClr val="dk1"/>
              </a:buClr>
              <a:buSzPts val="2400"/>
              <a:buNone/>
            </a:pPr>
            <a:r>
              <a:t/>
            </a:r>
            <a:endParaRPr sz="2400" u="sng"/>
          </a:p>
        </p:txBody>
      </p:sp>
      <p:sp>
        <p:nvSpPr>
          <p:cNvPr id="1395" name="Google Shape;1395;p1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96" name="Google Shape;1396;p1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97" name="Google Shape;1397;p1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Provisioning VM</a:t>
            </a:r>
            <a:endParaRPr/>
          </a:p>
        </p:txBody>
      </p:sp>
      <p:sp>
        <p:nvSpPr>
          <p:cNvPr id="209" name="Google Shape;209;p14"/>
          <p:cNvSpPr txBox="1"/>
          <p:nvPr>
            <p:ph idx="1" type="body"/>
          </p:nvPr>
        </p:nvSpPr>
        <p:spPr>
          <a:xfrm>
            <a:off x="457200" y="1412776"/>
            <a:ext cx="8229600" cy="496855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The steps of provisioning a Virtual Machine are:</a:t>
            </a:r>
            <a:endParaRPr/>
          </a:p>
          <a:p>
            <a:pPr indent="-342900" lvl="0" marL="342900" rtl="0" algn="l">
              <a:spcBef>
                <a:spcPts val="480"/>
              </a:spcBef>
              <a:spcAft>
                <a:spcPts val="0"/>
              </a:spcAft>
              <a:buClr>
                <a:schemeClr val="dk1"/>
              </a:buClr>
              <a:buSzPts val="2400"/>
              <a:buChar char="•"/>
            </a:pPr>
            <a:r>
              <a:rPr lang="en-IN" sz="2400"/>
              <a:t>Firstly, you need to </a:t>
            </a:r>
            <a:r>
              <a:rPr lang="en-IN" sz="2400" u="sng"/>
              <a:t>select a server from a pool of available servers along with appropriate OS </a:t>
            </a:r>
            <a:r>
              <a:rPr lang="en-IN" sz="2400"/>
              <a:t>template you need to provision the VM</a:t>
            </a:r>
            <a:endParaRPr/>
          </a:p>
          <a:p>
            <a:pPr indent="-342900" lvl="0" marL="342900" rtl="0" algn="l">
              <a:spcBef>
                <a:spcPts val="480"/>
              </a:spcBef>
              <a:spcAft>
                <a:spcPts val="0"/>
              </a:spcAft>
              <a:buClr>
                <a:schemeClr val="dk1"/>
              </a:buClr>
              <a:buSzPts val="2400"/>
              <a:buChar char="•"/>
            </a:pPr>
            <a:r>
              <a:rPr lang="en-IN" sz="2400"/>
              <a:t>Secondly, you need to load the </a:t>
            </a:r>
            <a:r>
              <a:rPr lang="en-IN" sz="2400" u="sng"/>
              <a:t>appropriate software(OS you selected in the previous step, device drivers, middleware</a:t>
            </a:r>
            <a:r>
              <a:rPr lang="en-IN" sz="2400"/>
              <a:t> and the needed applications for the service required).</a:t>
            </a:r>
            <a:endParaRPr/>
          </a:p>
        </p:txBody>
      </p:sp>
      <p:pic>
        <p:nvPicPr>
          <p:cNvPr id="210" name="Google Shape;210;p14"/>
          <p:cNvPicPr preferRelativeResize="0"/>
          <p:nvPr/>
        </p:nvPicPr>
        <p:blipFill rotWithShape="1">
          <a:blip r:embed="rId3">
            <a:alphaModFix/>
          </a:blip>
          <a:srcRect b="10913" l="30341" r="13435" t="58928"/>
          <a:stretch/>
        </p:blipFill>
        <p:spPr>
          <a:xfrm>
            <a:off x="857200" y="4247164"/>
            <a:ext cx="7315200" cy="2206172"/>
          </a:xfrm>
          <a:prstGeom prst="rect">
            <a:avLst/>
          </a:prstGeom>
          <a:noFill/>
          <a:ln>
            <a:noFill/>
          </a:ln>
        </p:spPr>
      </p:pic>
      <p:sp>
        <p:nvSpPr>
          <p:cNvPr id="211" name="Google Shape;21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12" name="Google Shape;21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13" name="Google Shape;21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Full Virtualization: Why only CI?</a:t>
            </a:r>
            <a:endParaRPr/>
          </a:p>
        </p:txBody>
      </p:sp>
      <p:sp>
        <p:nvSpPr>
          <p:cNvPr id="1403" name="Google Shape;1403;p1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solidFill>
                <a:srgbClr val="0070C0"/>
              </a:solidFill>
            </a:endParaRPr>
          </a:p>
          <a:p>
            <a:pPr indent="-342900" lvl="0" marL="342900" rtl="0" algn="l">
              <a:spcBef>
                <a:spcPts val="480"/>
              </a:spcBef>
              <a:spcAft>
                <a:spcPts val="0"/>
              </a:spcAft>
              <a:buClr>
                <a:schemeClr val="dk1"/>
              </a:buClr>
              <a:buSzPts val="2400"/>
              <a:buChar char="•"/>
            </a:pPr>
            <a:r>
              <a:rPr lang="en-IN" sz="2400"/>
              <a:t>FV relies on binary translation to trap and to virtualize the execution of certain sensitive, non-virtualizable instructions. </a:t>
            </a:r>
            <a:endParaRPr sz="2400"/>
          </a:p>
        </p:txBody>
      </p:sp>
      <p:sp>
        <p:nvSpPr>
          <p:cNvPr id="1404" name="Google Shape;1404;p1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05" name="Google Shape;1405;p1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06" name="Google Shape;1406;p1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Popek and Goldberg Instructions</a:t>
            </a:r>
            <a:endParaRPr/>
          </a:p>
        </p:txBody>
      </p:sp>
      <p:sp>
        <p:nvSpPr>
          <p:cNvPr id="1412" name="Google Shape;1412;p148"/>
          <p:cNvSpPr txBox="1"/>
          <p:nvPr>
            <p:ph idx="1" type="body"/>
          </p:nvPr>
        </p:nvSpPr>
        <p:spPr>
          <a:xfrm>
            <a:off x="395536" y="1340768"/>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The Popek and Goldberg virtualization requirements are </a:t>
            </a:r>
            <a:r>
              <a:rPr b="1" lang="en-IN" sz="2400"/>
              <a:t>a set of conditions sufficient for a computer architecture to support system virtualization efficiently. </a:t>
            </a:r>
            <a:endParaRPr b="1" sz="2400"/>
          </a:p>
          <a:p>
            <a:pPr indent="-342900" lvl="0" marL="342900" rtl="0" algn="l">
              <a:spcBef>
                <a:spcPts val="480"/>
              </a:spcBef>
              <a:spcAft>
                <a:spcPts val="0"/>
              </a:spcAft>
              <a:buClr>
                <a:schemeClr val="dk1"/>
              </a:buClr>
              <a:buSzPts val="2400"/>
              <a:buChar char="•"/>
            </a:pPr>
            <a:r>
              <a:rPr lang="en-IN" sz="2400"/>
              <a:t>They were introduced by Gerald J. Popek and Robert P. Goldberg in their 1974 article "Formal Requirements for Virtualizable Third Generation Architectures".</a:t>
            </a:r>
            <a:endParaRPr/>
          </a:p>
          <a:p>
            <a:pPr indent="-342900" lvl="0" marL="342900" rtl="0" algn="l">
              <a:spcBef>
                <a:spcPts val="480"/>
              </a:spcBef>
              <a:spcAft>
                <a:spcPts val="0"/>
              </a:spcAft>
              <a:buClr>
                <a:schemeClr val="dk1"/>
              </a:buClr>
              <a:buSzPts val="2400"/>
              <a:buChar char="•"/>
            </a:pPr>
            <a:r>
              <a:rPr lang="en-IN" sz="2400"/>
              <a:t>A convenient way of determining whether a computer architecture supports efficient virtualization and provide guidelines for the design of virtualized computer architectures.</a:t>
            </a:r>
            <a:endParaRPr sz="2400"/>
          </a:p>
        </p:txBody>
      </p:sp>
      <p:sp>
        <p:nvSpPr>
          <p:cNvPr id="1413" name="Google Shape;1413;p1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14" name="Google Shape;1414;p1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15" name="Google Shape;1415;p1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Popek and Goldberg Instructions</a:t>
            </a:r>
            <a:endParaRPr/>
          </a:p>
        </p:txBody>
      </p:sp>
      <p:sp>
        <p:nvSpPr>
          <p:cNvPr id="1421" name="Google Shape;1421;p149"/>
          <p:cNvSpPr txBox="1"/>
          <p:nvPr>
            <p:ph idx="1" type="body"/>
          </p:nvPr>
        </p:nvSpPr>
        <p:spPr>
          <a:xfrm>
            <a:off x="395536" y="1340768"/>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2400"/>
              <a:buChar char="•"/>
            </a:pPr>
            <a:r>
              <a:rPr lang="en-IN" sz="2400">
                <a:solidFill>
                  <a:srgbClr val="FF0000"/>
                </a:solidFill>
              </a:rPr>
              <a:t>Privileged instructions </a:t>
            </a:r>
            <a:endParaRPr/>
          </a:p>
          <a:p>
            <a:pPr indent="-285750" lvl="1" marL="742950" rtl="0" algn="l">
              <a:spcBef>
                <a:spcPts val="480"/>
              </a:spcBef>
              <a:spcAft>
                <a:spcPts val="0"/>
              </a:spcAft>
              <a:buClr>
                <a:schemeClr val="accent1"/>
              </a:buClr>
              <a:buSzPts val="2400"/>
              <a:buChar char="–"/>
            </a:pPr>
            <a:r>
              <a:rPr lang="en-IN" sz="2400">
                <a:solidFill>
                  <a:schemeClr val="accent1"/>
                </a:solidFill>
              </a:rPr>
              <a:t>Those that trap if the processor is in user mode</a:t>
            </a:r>
            <a:r>
              <a:rPr lang="en-IN" sz="2400"/>
              <a:t> and do not trap if it is in system mode (supervisor mode).</a:t>
            </a:r>
            <a:endParaRPr/>
          </a:p>
          <a:p>
            <a:pPr indent="-342900" lvl="0" marL="342900" rtl="0" algn="l">
              <a:spcBef>
                <a:spcPts val="480"/>
              </a:spcBef>
              <a:spcAft>
                <a:spcPts val="0"/>
              </a:spcAft>
              <a:buClr>
                <a:srgbClr val="FF0000"/>
              </a:buClr>
              <a:buSzPts val="2400"/>
              <a:buChar char="•"/>
            </a:pPr>
            <a:r>
              <a:rPr lang="en-IN" sz="2400">
                <a:solidFill>
                  <a:srgbClr val="FF0000"/>
                </a:solidFill>
              </a:rPr>
              <a:t>Control sensitive instructions </a:t>
            </a:r>
            <a:endParaRPr/>
          </a:p>
          <a:p>
            <a:pPr indent="-285750" lvl="1" marL="742950" rtl="0" algn="l">
              <a:spcBef>
                <a:spcPts val="480"/>
              </a:spcBef>
              <a:spcAft>
                <a:spcPts val="0"/>
              </a:spcAft>
              <a:buClr>
                <a:schemeClr val="dk1"/>
              </a:buClr>
              <a:buSzPts val="2400"/>
              <a:buChar char="–"/>
            </a:pPr>
            <a:r>
              <a:rPr lang="en-IN" sz="2400"/>
              <a:t>Those that attempt to </a:t>
            </a:r>
            <a:r>
              <a:rPr lang="en-IN" sz="2400">
                <a:solidFill>
                  <a:schemeClr val="accent1"/>
                </a:solidFill>
              </a:rPr>
              <a:t>change the configuration of resources</a:t>
            </a:r>
            <a:r>
              <a:rPr lang="en-IN" sz="2400"/>
              <a:t> in the system.</a:t>
            </a:r>
            <a:endParaRPr/>
          </a:p>
          <a:p>
            <a:pPr indent="-342900" lvl="0" marL="342900" rtl="0" algn="l">
              <a:spcBef>
                <a:spcPts val="480"/>
              </a:spcBef>
              <a:spcAft>
                <a:spcPts val="0"/>
              </a:spcAft>
              <a:buClr>
                <a:srgbClr val="FF0000"/>
              </a:buClr>
              <a:buSzPts val="2400"/>
              <a:buChar char="•"/>
            </a:pPr>
            <a:r>
              <a:rPr lang="en-IN" sz="2400">
                <a:solidFill>
                  <a:srgbClr val="FF0000"/>
                </a:solidFill>
              </a:rPr>
              <a:t>Behavior sensitive instructions </a:t>
            </a:r>
            <a:endParaRPr/>
          </a:p>
          <a:p>
            <a:pPr indent="-285750" lvl="1" marL="742950" rtl="0" algn="l">
              <a:spcBef>
                <a:spcPts val="480"/>
              </a:spcBef>
              <a:spcAft>
                <a:spcPts val="0"/>
              </a:spcAft>
              <a:buClr>
                <a:schemeClr val="dk1"/>
              </a:buClr>
              <a:buSzPts val="2400"/>
              <a:buChar char="–"/>
            </a:pPr>
            <a:r>
              <a:rPr lang="en-IN" sz="2400"/>
              <a:t>Those whose </a:t>
            </a:r>
            <a:r>
              <a:rPr lang="en-IN" sz="2400">
                <a:solidFill>
                  <a:schemeClr val="accent1"/>
                </a:solidFill>
              </a:rPr>
              <a:t>behavior or result depends on the configuration of resources </a:t>
            </a:r>
            <a:r>
              <a:rPr lang="en-IN" sz="2400"/>
              <a:t>(the content of the relocation register or the processor's mode). </a:t>
            </a:r>
            <a:endParaRPr/>
          </a:p>
        </p:txBody>
      </p:sp>
      <p:sp>
        <p:nvSpPr>
          <p:cNvPr id="1422" name="Google Shape;1422;p1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23" name="Google Shape;1423;p1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24" name="Google Shape;1424;p1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Binary Translation of Guest OS Requests Using a VMM</a:t>
            </a:r>
            <a:endParaRPr/>
          </a:p>
        </p:txBody>
      </p:sp>
      <p:sp>
        <p:nvSpPr>
          <p:cNvPr id="1430" name="Google Shape;1430;p150"/>
          <p:cNvSpPr txBox="1"/>
          <p:nvPr>
            <p:ph idx="1" type="body"/>
          </p:nvPr>
        </p:nvSpPr>
        <p:spPr>
          <a:xfrm>
            <a:off x="107504" y="1600200"/>
            <a:ext cx="4824536" cy="49251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IN" sz="2200"/>
              <a:t>VMware puts the </a:t>
            </a:r>
            <a:r>
              <a:rPr lang="en-IN" sz="2200">
                <a:solidFill>
                  <a:srgbClr val="0070C0"/>
                </a:solidFill>
              </a:rPr>
              <a:t>VMM at Ring 0 </a:t>
            </a:r>
            <a:r>
              <a:rPr lang="en-IN" sz="2200"/>
              <a:t>and the </a:t>
            </a:r>
            <a:r>
              <a:rPr lang="en-IN" sz="2200">
                <a:solidFill>
                  <a:srgbClr val="0070C0"/>
                </a:solidFill>
              </a:rPr>
              <a:t>guest OS at Ring 1</a:t>
            </a:r>
            <a:r>
              <a:rPr lang="en-IN" sz="2200"/>
              <a:t>. </a:t>
            </a:r>
            <a:endParaRPr sz="2200"/>
          </a:p>
          <a:p>
            <a:pPr indent="-203200" lvl="0" marL="342900" rtl="0" algn="l">
              <a:spcBef>
                <a:spcPts val="440"/>
              </a:spcBef>
              <a:spcAft>
                <a:spcPts val="0"/>
              </a:spcAft>
              <a:buClr>
                <a:schemeClr val="dk1"/>
              </a:buClr>
              <a:buSzPts val="2200"/>
              <a:buNone/>
            </a:pPr>
            <a:r>
              <a:t/>
            </a:r>
            <a:endParaRPr sz="2200"/>
          </a:p>
          <a:p>
            <a:pPr indent="-342900" lvl="0" marL="342900" rtl="0" algn="l">
              <a:spcBef>
                <a:spcPts val="440"/>
              </a:spcBef>
              <a:spcAft>
                <a:spcPts val="0"/>
              </a:spcAft>
              <a:buClr>
                <a:schemeClr val="dk1"/>
              </a:buClr>
              <a:buSzPts val="2200"/>
              <a:buChar char="•"/>
            </a:pPr>
            <a:r>
              <a:rPr lang="en-IN" sz="2200"/>
              <a:t>The VMM </a:t>
            </a:r>
            <a:r>
              <a:rPr lang="en-IN" sz="2200">
                <a:solidFill>
                  <a:srgbClr val="0070C0"/>
                </a:solidFill>
              </a:rPr>
              <a:t>scans the instruction </a:t>
            </a:r>
            <a:r>
              <a:rPr lang="en-IN" sz="2200"/>
              <a:t>stream and identifies the </a:t>
            </a:r>
            <a:r>
              <a:rPr lang="en-IN" sz="2200">
                <a:solidFill>
                  <a:srgbClr val="0070C0"/>
                </a:solidFill>
              </a:rPr>
              <a:t>privileged, control- and behavior-sensitive instructions</a:t>
            </a:r>
            <a:r>
              <a:rPr lang="en-IN" sz="2200"/>
              <a:t>. </a:t>
            </a:r>
            <a:endParaRPr sz="2200"/>
          </a:p>
          <a:p>
            <a:pPr indent="-203200" lvl="0" marL="342900" rtl="0" algn="l">
              <a:spcBef>
                <a:spcPts val="440"/>
              </a:spcBef>
              <a:spcAft>
                <a:spcPts val="0"/>
              </a:spcAft>
              <a:buClr>
                <a:schemeClr val="dk1"/>
              </a:buClr>
              <a:buSzPts val="2200"/>
              <a:buNone/>
            </a:pPr>
            <a:r>
              <a:t/>
            </a:r>
            <a:endParaRPr sz="2200"/>
          </a:p>
        </p:txBody>
      </p:sp>
      <p:pic>
        <p:nvPicPr>
          <p:cNvPr id="1431" name="Google Shape;1431;p150"/>
          <p:cNvPicPr preferRelativeResize="0"/>
          <p:nvPr/>
        </p:nvPicPr>
        <p:blipFill rotWithShape="1">
          <a:blip r:embed="rId3">
            <a:alphaModFix/>
          </a:blip>
          <a:srcRect b="11442" l="20979" r="50385" t="42432"/>
          <a:stretch/>
        </p:blipFill>
        <p:spPr>
          <a:xfrm>
            <a:off x="5004048" y="1628800"/>
            <a:ext cx="3725839" cy="4320480"/>
          </a:xfrm>
          <a:prstGeom prst="rect">
            <a:avLst/>
          </a:prstGeom>
          <a:noFill/>
          <a:ln>
            <a:noFill/>
          </a:ln>
        </p:spPr>
      </p:pic>
      <p:sp>
        <p:nvSpPr>
          <p:cNvPr id="1432" name="Google Shape;1432;p1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33" name="Google Shape;1433;p1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34" name="Google Shape;1434;p1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35" name="Google Shape;1435;p150"/>
          <p:cNvSpPr/>
          <p:nvPr/>
        </p:nvSpPr>
        <p:spPr>
          <a:xfrm rot="5400000">
            <a:off x="7230870" y="3002378"/>
            <a:ext cx="1389856" cy="781236"/>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Binary Translation of Guest OS Requests Using a VMM</a:t>
            </a:r>
            <a:endParaRPr/>
          </a:p>
        </p:txBody>
      </p:sp>
      <p:sp>
        <p:nvSpPr>
          <p:cNvPr id="1441" name="Google Shape;1441;p151"/>
          <p:cNvSpPr txBox="1"/>
          <p:nvPr>
            <p:ph idx="1" type="body"/>
          </p:nvPr>
        </p:nvSpPr>
        <p:spPr>
          <a:xfrm>
            <a:off x="107504" y="1600200"/>
            <a:ext cx="4824536" cy="49251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IN" sz="2200"/>
              <a:t>They </a:t>
            </a:r>
            <a:r>
              <a:rPr lang="en-IN" sz="2200">
                <a:solidFill>
                  <a:srgbClr val="0070C0"/>
                </a:solidFill>
              </a:rPr>
              <a:t>are trapped into the VMM</a:t>
            </a:r>
            <a:r>
              <a:rPr lang="en-IN" sz="2200"/>
              <a:t>, which emulates the behavior of these instructions. </a:t>
            </a:r>
            <a:endParaRPr sz="2200"/>
          </a:p>
          <a:p>
            <a:pPr indent="-342900" lvl="0" marL="342900" rtl="0" algn="l">
              <a:spcBef>
                <a:spcPts val="440"/>
              </a:spcBef>
              <a:spcAft>
                <a:spcPts val="0"/>
              </a:spcAft>
              <a:buClr>
                <a:schemeClr val="dk1"/>
              </a:buClr>
              <a:buSzPts val="2200"/>
              <a:buChar char="•"/>
            </a:pPr>
            <a:r>
              <a:rPr lang="en-IN" sz="2200"/>
              <a:t>The method used in this emulation is called binary translation.</a:t>
            </a:r>
            <a:endParaRPr/>
          </a:p>
        </p:txBody>
      </p:sp>
      <p:pic>
        <p:nvPicPr>
          <p:cNvPr id="1442" name="Google Shape;1442;p151"/>
          <p:cNvPicPr preferRelativeResize="0"/>
          <p:nvPr/>
        </p:nvPicPr>
        <p:blipFill rotWithShape="1">
          <a:blip r:embed="rId3">
            <a:alphaModFix/>
          </a:blip>
          <a:srcRect b="11442" l="20979" r="50385" t="42432"/>
          <a:stretch/>
        </p:blipFill>
        <p:spPr>
          <a:xfrm>
            <a:off x="5004048" y="1628800"/>
            <a:ext cx="3725839" cy="4320480"/>
          </a:xfrm>
          <a:prstGeom prst="rect">
            <a:avLst/>
          </a:prstGeom>
          <a:noFill/>
          <a:ln>
            <a:noFill/>
          </a:ln>
        </p:spPr>
      </p:pic>
      <p:sp>
        <p:nvSpPr>
          <p:cNvPr id="1443" name="Google Shape;1443;p1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44" name="Google Shape;1444;p1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45" name="Google Shape;1445;p1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46" name="Google Shape;1446;p151"/>
          <p:cNvSpPr/>
          <p:nvPr/>
        </p:nvSpPr>
        <p:spPr>
          <a:xfrm rot="5400000">
            <a:off x="7230870" y="3002378"/>
            <a:ext cx="1389856" cy="781236"/>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52"/>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Translation</a:t>
            </a:r>
            <a:endParaRPr/>
          </a:p>
        </p:txBody>
      </p:sp>
      <p:sp>
        <p:nvSpPr>
          <p:cNvPr id="1452" name="Google Shape;1452;p152"/>
          <p:cNvSpPr txBox="1"/>
          <p:nvPr>
            <p:ph idx="1" type="body"/>
          </p:nvPr>
        </p:nvSpPr>
        <p:spPr>
          <a:xfrm>
            <a:off x="457200" y="1600200"/>
            <a:ext cx="8229600" cy="1756792"/>
          </a:xfrm>
          <a:prstGeom prst="rect">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The trap triggers the </a:t>
            </a:r>
            <a:endParaRPr/>
          </a:p>
          <a:p>
            <a:pPr indent="-285750" lvl="1" marL="742950" rtl="0" algn="l">
              <a:spcBef>
                <a:spcPts val="400"/>
              </a:spcBef>
              <a:spcAft>
                <a:spcPts val="0"/>
              </a:spcAft>
              <a:buClr>
                <a:schemeClr val="dk1"/>
              </a:buClr>
              <a:buSzPts val="2000"/>
              <a:buChar char="–"/>
            </a:pPr>
            <a:r>
              <a:rPr lang="en-IN" sz="2000">
                <a:solidFill>
                  <a:schemeClr val="dk1"/>
                </a:solidFill>
                <a:latin typeface="Calibri"/>
                <a:ea typeface="Calibri"/>
                <a:cs typeface="Calibri"/>
                <a:sym typeface="Calibri"/>
              </a:rPr>
              <a:t>translation of the offending instructions into </a:t>
            </a:r>
            <a:endParaRPr/>
          </a:p>
          <a:p>
            <a:pPr indent="-285750" lvl="1" marL="742950" rtl="0" algn="l">
              <a:spcBef>
                <a:spcPts val="400"/>
              </a:spcBef>
              <a:spcAft>
                <a:spcPts val="0"/>
              </a:spcAft>
              <a:buClr>
                <a:schemeClr val="dk1"/>
              </a:buClr>
              <a:buSzPts val="2000"/>
              <a:buChar char="–"/>
            </a:pPr>
            <a:r>
              <a:rPr b="1" lang="en-IN" sz="2000">
                <a:solidFill>
                  <a:schemeClr val="dk1"/>
                </a:solidFill>
                <a:latin typeface="Calibri"/>
                <a:ea typeface="Calibri"/>
                <a:cs typeface="Calibri"/>
                <a:sym typeface="Calibri"/>
              </a:rPr>
              <a:t>an </a:t>
            </a:r>
            <a:r>
              <a:rPr b="1" lang="en-IN" sz="2000" u="sng">
                <a:solidFill>
                  <a:schemeClr val="dk1"/>
                </a:solidFill>
                <a:latin typeface="Calibri"/>
                <a:ea typeface="Calibri"/>
                <a:cs typeface="Calibri"/>
                <a:sym typeface="Calibri"/>
              </a:rPr>
              <a:t>equivalent set of instructions that achieve the same goal without generating exceptions.</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u="sng"/>
          </a:p>
        </p:txBody>
      </p:sp>
      <p:sp>
        <p:nvSpPr>
          <p:cNvPr id="1453" name="Google Shape;1453;p1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54" name="Google Shape;1454;p1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55" name="Google Shape;1455;p1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Binary Translation of Guest OS Requests Using a VMM</a:t>
            </a:r>
            <a:endParaRPr/>
          </a:p>
        </p:txBody>
      </p:sp>
      <p:sp>
        <p:nvSpPr>
          <p:cNvPr id="1461" name="Google Shape;1461;p153"/>
          <p:cNvSpPr txBox="1"/>
          <p:nvPr>
            <p:ph idx="1" type="body"/>
          </p:nvPr>
        </p:nvSpPr>
        <p:spPr>
          <a:xfrm>
            <a:off x="457200" y="1600200"/>
            <a:ext cx="4546848"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Thus, full virtualization combines binary translation and direct execution. </a:t>
            </a:r>
            <a:endParaRPr b="1" sz="2400"/>
          </a:p>
          <a:p>
            <a:pPr indent="-190500" lvl="0" marL="342900" rtl="0" algn="l">
              <a:spcBef>
                <a:spcPts val="480"/>
              </a:spcBef>
              <a:spcAft>
                <a:spcPts val="0"/>
              </a:spcAft>
              <a:buClr>
                <a:schemeClr val="dk1"/>
              </a:buClr>
              <a:buSzPts val="2400"/>
              <a:buNone/>
            </a:pPr>
            <a:r>
              <a:t/>
            </a:r>
            <a:endParaRPr sz="2400"/>
          </a:p>
        </p:txBody>
      </p:sp>
      <p:pic>
        <p:nvPicPr>
          <p:cNvPr id="1462" name="Google Shape;1462;p153"/>
          <p:cNvPicPr preferRelativeResize="0"/>
          <p:nvPr/>
        </p:nvPicPr>
        <p:blipFill rotWithShape="1">
          <a:blip r:embed="rId3">
            <a:alphaModFix/>
          </a:blip>
          <a:srcRect b="11442" l="20979" r="50385" t="42432"/>
          <a:stretch/>
        </p:blipFill>
        <p:spPr>
          <a:xfrm>
            <a:off x="5004048" y="1628800"/>
            <a:ext cx="3725839" cy="4320480"/>
          </a:xfrm>
          <a:prstGeom prst="rect">
            <a:avLst/>
          </a:prstGeom>
          <a:noFill/>
          <a:ln>
            <a:noFill/>
          </a:ln>
        </p:spPr>
      </p:pic>
      <p:sp>
        <p:nvSpPr>
          <p:cNvPr id="1463" name="Google Shape;1463;p1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64" name="Google Shape;1464;p1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65" name="Google Shape;1465;p1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66" name="Google Shape;1466;p153"/>
          <p:cNvSpPr/>
          <p:nvPr/>
        </p:nvSpPr>
        <p:spPr>
          <a:xfrm rot="5400000">
            <a:off x="7272300" y="1736812"/>
            <a:ext cx="1368152" cy="720080"/>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153"/>
          <p:cNvSpPr/>
          <p:nvPr/>
        </p:nvSpPr>
        <p:spPr>
          <a:xfrm rot="5400000">
            <a:off x="7344308" y="3104964"/>
            <a:ext cx="1368152" cy="720080"/>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Binary Translation of Guest OS Requests Using a VMM</a:t>
            </a:r>
            <a:endParaRPr/>
          </a:p>
        </p:txBody>
      </p:sp>
      <p:sp>
        <p:nvSpPr>
          <p:cNvPr id="1473" name="Google Shape;1473;p154"/>
          <p:cNvSpPr txBox="1"/>
          <p:nvPr>
            <p:ph idx="1" type="body"/>
          </p:nvPr>
        </p:nvSpPr>
        <p:spPr>
          <a:xfrm>
            <a:off x="457200" y="1600200"/>
            <a:ext cx="4546848"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The guest OS is completely decoupled from the underlying hardware. </a:t>
            </a:r>
            <a:endParaRPr b="1" sz="2400"/>
          </a:p>
          <a:p>
            <a:pPr indent="-190500" lvl="0" marL="342900" rtl="0" algn="l">
              <a:spcBef>
                <a:spcPts val="48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b="1" lang="en-IN" sz="2400"/>
              <a:t>The guest OS is unaware that it is being virtualized.</a:t>
            </a:r>
            <a:endParaRPr/>
          </a:p>
        </p:txBody>
      </p:sp>
      <p:pic>
        <p:nvPicPr>
          <p:cNvPr id="1474" name="Google Shape;1474;p154"/>
          <p:cNvPicPr preferRelativeResize="0"/>
          <p:nvPr/>
        </p:nvPicPr>
        <p:blipFill rotWithShape="1">
          <a:blip r:embed="rId3">
            <a:alphaModFix/>
          </a:blip>
          <a:srcRect b="11442" l="20979" r="50385" t="42432"/>
          <a:stretch/>
        </p:blipFill>
        <p:spPr>
          <a:xfrm>
            <a:off x="5004048" y="1628800"/>
            <a:ext cx="3725839" cy="4320480"/>
          </a:xfrm>
          <a:prstGeom prst="rect">
            <a:avLst/>
          </a:prstGeom>
          <a:noFill/>
          <a:ln>
            <a:noFill/>
          </a:ln>
        </p:spPr>
      </p:pic>
      <p:sp>
        <p:nvSpPr>
          <p:cNvPr id="1475" name="Google Shape;1475;p1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76" name="Google Shape;1476;p1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77" name="Google Shape;1477;p1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78" name="Google Shape;1478;p154"/>
          <p:cNvSpPr/>
          <p:nvPr/>
        </p:nvSpPr>
        <p:spPr>
          <a:xfrm rot="5400000">
            <a:off x="7272300" y="1736812"/>
            <a:ext cx="1368152" cy="720080"/>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154"/>
          <p:cNvSpPr/>
          <p:nvPr/>
        </p:nvSpPr>
        <p:spPr>
          <a:xfrm rot="5400000">
            <a:off x="7344308" y="3104964"/>
            <a:ext cx="1368152" cy="720080"/>
          </a:xfrm>
          <a:prstGeom prst="ellips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Full Virtualization</a:t>
            </a:r>
            <a:endParaRPr/>
          </a:p>
        </p:txBody>
      </p:sp>
      <p:sp>
        <p:nvSpPr>
          <p:cNvPr id="1485" name="Google Shape;1485;p1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Full virtualization does </a:t>
            </a:r>
            <a:r>
              <a:rPr lang="en-IN" sz="2400">
                <a:solidFill>
                  <a:srgbClr val="FF0000"/>
                </a:solidFill>
              </a:rPr>
              <a:t>not need to modify guest OS</a:t>
            </a:r>
            <a:r>
              <a:rPr lang="en-IN" sz="2400"/>
              <a:t>, and </a:t>
            </a:r>
            <a:r>
              <a:rPr lang="en-IN" sz="2400">
                <a:solidFill>
                  <a:srgbClr val="FF0000"/>
                </a:solidFill>
              </a:rPr>
              <a:t>critical instructions are emulated by software</a:t>
            </a:r>
            <a:r>
              <a:rPr lang="en-IN" sz="2400">
                <a:solidFill>
                  <a:srgbClr val="0070C0"/>
                </a:solidFill>
              </a:rPr>
              <a:t> </a:t>
            </a:r>
            <a:r>
              <a:rPr lang="en-IN" sz="2400"/>
              <a:t>through the use of </a:t>
            </a:r>
            <a:r>
              <a:rPr lang="en-IN" sz="2400">
                <a:solidFill>
                  <a:srgbClr val="FF0000"/>
                </a:solidFill>
              </a:rPr>
              <a:t>binary translation</a:t>
            </a:r>
            <a:r>
              <a:rPr lang="en-IN" sz="2400"/>
              <a:t>. </a:t>
            </a:r>
            <a:endParaRPr sz="2400"/>
          </a:p>
          <a:p>
            <a:pPr indent="-190500" lvl="0" marL="34290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rPr lang="en-IN" sz="2400"/>
              <a:t>Advantage –</a:t>
            </a:r>
            <a:endParaRPr/>
          </a:p>
          <a:p>
            <a:pPr indent="-342900" lvl="0" marL="342900" rtl="0" algn="l">
              <a:spcBef>
                <a:spcPts val="480"/>
              </a:spcBef>
              <a:spcAft>
                <a:spcPts val="0"/>
              </a:spcAft>
              <a:buClr>
                <a:srgbClr val="0070C0"/>
              </a:buClr>
              <a:buSzPts val="2400"/>
              <a:buChar char="•"/>
            </a:pPr>
            <a:r>
              <a:rPr lang="en-IN" sz="2400">
                <a:solidFill>
                  <a:srgbClr val="0070C0"/>
                </a:solidFill>
              </a:rPr>
              <a:t>No need to modify OS</a:t>
            </a:r>
            <a:r>
              <a:rPr lang="en-IN" sz="2400"/>
              <a:t>. </a:t>
            </a:r>
            <a:endParaRPr sz="2400"/>
          </a:p>
          <a:p>
            <a:pPr indent="-342900" lvl="0" marL="342900" rtl="0" algn="l">
              <a:spcBef>
                <a:spcPts val="480"/>
              </a:spcBef>
              <a:spcAft>
                <a:spcPts val="0"/>
              </a:spcAft>
              <a:buClr>
                <a:schemeClr val="dk1"/>
              </a:buClr>
              <a:buSzPts val="2400"/>
              <a:buChar char="•"/>
            </a:pPr>
            <a:r>
              <a:rPr lang="en-IN" sz="2400"/>
              <a:t>However, this approach of </a:t>
            </a:r>
            <a:r>
              <a:rPr lang="en-IN" sz="2400">
                <a:solidFill>
                  <a:srgbClr val="FF0000"/>
                </a:solidFill>
              </a:rPr>
              <a:t>binary translation slows down the performance </a:t>
            </a:r>
            <a:r>
              <a:rPr lang="en-IN" sz="2400"/>
              <a:t>a lot. </a:t>
            </a:r>
            <a:endParaRPr sz="2400"/>
          </a:p>
          <a:p>
            <a:pPr indent="-342900" lvl="0" marL="342900" rtl="0" algn="l">
              <a:spcBef>
                <a:spcPts val="480"/>
              </a:spcBef>
              <a:spcAft>
                <a:spcPts val="0"/>
              </a:spcAft>
              <a:buClr>
                <a:schemeClr val="dk1"/>
              </a:buClr>
              <a:buSzPts val="2400"/>
              <a:buChar char="•"/>
            </a:pPr>
            <a:r>
              <a:rPr lang="en-IN" sz="2400"/>
              <a:t>Also </a:t>
            </a:r>
            <a:r>
              <a:rPr lang="en-IN" sz="2400">
                <a:solidFill>
                  <a:srgbClr val="0070C0"/>
                </a:solidFill>
              </a:rPr>
              <a:t>binary translation </a:t>
            </a:r>
            <a:r>
              <a:rPr lang="en-IN" sz="2400"/>
              <a:t>can </a:t>
            </a:r>
            <a:r>
              <a:rPr lang="en-IN" sz="2400">
                <a:solidFill>
                  <a:srgbClr val="0070C0"/>
                </a:solidFill>
              </a:rPr>
              <a:t>incur a large performance overhead. </a:t>
            </a:r>
            <a:endParaRPr/>
          </a:p>
          <a:p>
            <a:pPr indent="-190500" lvl="0" marL="342900" rtl="0" algn="l">
              <a:spcBef>
                <a:spcPts val="480"/>
              </a:spcBef>
              <a:spcAft>
                <a:spcPts val="0"/>
              </a:spcAft>
              <a:buClr>
                <a:schemeClr val="dk1"/>
              </a:buClr>
              <a:buSzPts val="2400"/>
              <a:buNone/>
            </a:pPr>
            <a:r>
              <a:t/>
            </a:r>
            <a:endParaRPr sz="2400"/>
          </a:p>
        </p:txBody>
      </p:sp>
      <p:sp>
        <p:nvSpPr>
          <p:cNvPr id="1486" name="Google Shape;1486;p1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87" name="Google Shape;1487;p1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88" name="Google Shape;1488;p1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56"/>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Caching</a:t>
            </a:r>
            <a:endParaRPr/>
          </a:p>
        </p:txBody>
      </p:sp>
      <p:sp>
        <p:nvSpPr>
          <p:cNvPr id="1494" name="Google Shape;1494;p1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95" name="Google Shape;1495;p1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96" name="Google Shape;1496;p1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97" name="Google Shape;1497;p156"/>
          <p:cNvSpPr txBox="1"/>
          <p:nvPr/>
        </p:nvSpPr>
        <p:spPr>
          <a:xfrm>
            <a:off x="467544" y="2060848"/>
            <a:ext cx="8229600" cy="3680792"/>
          </a:xfrm>
          <a:prstGeom prst="rect">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Binary translation employs a code cache</a:t>
            </a:r>
            <a:endParaRPr/>
          </a:p>
          <a:p>
            <a:pPr indent="-342900" lvl="0" marL="342900" marR="0" rtl="0" algn="l">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To store translated hot instructions to improve performance, </a:t>
            </a:r>
            <a:endParaRPr/>
          </a:p>
          <a:p>
            <a:pPr indent="-342900" lvl="0" marL="342900" marR="0" rtl="0" algn="l">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To improve efficiency, </a:t>
            </a:r>
            <a:endParaRPr/>
          </a:p>
          <a:p>
            <a:pPr indent="-285750" lvl="1" marL="742950" marR="0" rtl="0" algn="l">
              <a:spcBef>
                <a:spcPts val="400"/>
              </a:spcBef>
              <a:spcAft>
                <a:spcPts val="0"/>
              </a:spcAft>
              <a:buClr>
                <a:schemeClr val="dk1"/>
              </a:buClr>
              <a:buSzPts val="2000"/>
              <a:buFont typeface="Arial"/>
              <a:buChar char="–"/>
            </a:pPr>
            <a:r>
              <a:rPr b="0" i="0" lang="en-IN" sz="2000" u="sng" cap="none" strike="noStrike">
                <a:solidFill>
                  <a:schemeClr val="dk1"/>
                </a:solidFill>
                <a:latin typeface="Calibri"/>
                <a:ea typeface="Calibri"/>
                <a:cs typeface="Calibri"/>
                <a:sym typeface="Calibri"/>
              </a:rPr>
              <a:t>the equivalent set of instruction is cached, </a:t>
            </a:r>
            <a:endParaRPr/>
          </a:p>
          <a:p>
            <a:pPr indent="-285750" lvl="1" marL="742950" marR="0" rtl="0" algn="l">
              <a:spcBef>
                <a:spcPts val="400"/>
              </a:spcBef>
              <a:spcAft>
                <a:spcPts val="0"/>
              </a:spcAft>
              <a:buClr>
                <a:schemeClr val="dk1"/>
              </a:buClr>
              <a:buSzPts val="2000"/>
              <a:buFont typeface="Arial"/>
              <a:buChar char="–"/>
            </a:pPr>
            <a:r>
              <a:rPr b="0" i="0" lang="en-IN" sz="2000" u="sng" cap="none" strike="noStrike">
                <a:solidFill>
                  <a:schemeClr val="dk1"/>
                </a:solidFill>
                <a:latin typeface="Calibri"/>
                <a:ea typeface="Calibri"/>
                <a:cs typeface="Calibri"/>
                <a:sym typeface="Calibri"/>
              </a:rPr>
              <a:t>so that for further occurrences of the same instructions, translation is not necessary anymore</a:t>
            </a:r>
            <a:endParaRPr/>
          </a:p>
          <a:p>
            <a:pPr indent="-342900" lvl="0" marL="342900" marR="0" rtl="0" algn="l">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But it increases the cost of memory usage.</a:t>
            </a:r>
            <a:endParaRPr/>
          </a:p>
          <a:p>
            <a:pPr indent="-158750" lvl="1" marL="742950" marR="0" rtl="0" algn="l">
              <a:spcBef>
                <a:spcPts val="400"/>
              </a:spcBef>
              <a:spcAft>
                <a:spcPts val="0"/>
              </a:spcAft>
              <a:buClr>
                <a:schemeClr val="dk1"/>
              </a:buClr>
              <a:buSzPts val="2000"/>
              <a:buFont typeface="Arial"/>
              <a:buNone/>
            </a:pPr>
            <a:r>
              <a:t/>
            </a:r>
            <a:endParaRPr b="0" i="0" sz="2000" u="sng"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Eg-Selecting a server followed by OS in Microsoft Azure</a:t>
            </a:r>
            <a:endParaRPr sz="2800"/>
          </a:p>
        </p:txBody>
      </p:sp>
      <p:sp>
        <p:nvSpPr>
          <p:cNvPr id="219" name="Google Shape;219;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20" name="Google Shape;22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21" name="Google Shape;22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22" name="Google Shape;22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3" name="Google Shape;223;p15"/>
          <p:cNvPicPr preferRelativeResize="0"/>
          <p:nvPr/>
        </p:nvPicPr>
        <p:blipFill rotWithShape="1">
          <a:blip r:embed="rId3">
            <a:alphaModFix/>
          </a:blip>
          <a:srcRect b="6817" l="0" r="32935" t="12570"/>
          <a:stretch/>
        </p:blipFill>
        <p:spPr>
          <a:xfrm>
            <a:off x="467544" y="1556792"/>
            <a:ext cx="8208912" cy="460851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503" name="Google Shape;1503;p1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504" name="Google Shape;1504;p1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05" name="Google Shape;1505;p1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06" name="Google Shape;1506;p1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07" name="Google Shape;1507;p157"/>
          <p:cNvSpPr txBox="1"/>
          <p:nvPr/>
        </p:nvSpPr>
        <p:spPr>
          <a:xfrm>
            <a:off x="457200" y="274638"/>
            <a:ext cx="8229600" cy="70609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7500" lnSpcReduction="10000"/>
          </a:bodyPr>
          <a:lstStyle/>
          <a:p>
            <a:pPr indent="0" lvl="0" marL="0" marR="0" rtl="0" algn="ctr">
              <a:spcBef>
                <a:spcPts val="0"/>
              </a:spcBef>
              <a:spcAft>
                <a:spcPts val="0"/>
              </a:spcAft>
              <a:buClr>
                <a:schemeClr val="lt1"/>
              </a:buClr>
              <a:buSzPct val="100000"/>
              <a:buFont typeface="Calibri"/>
              <a:buNone/>
            </a:pPr>
            <a:r>
              <a:rPr lang="en-IN" sz="4400">
                <a:solidFill>
                  <a:schemeClr val="lt1"/>
                </a:solidFill>
                <a:latin typeface="Calibri"/>
                <a:ea typeface="Calibri"/>
                <a:cs typeface="Calibri"/>
                <a:sym typeface="Calibri"/>
              </a:rPr>
              <a:t>Advantage ?</a:t>
            </a:r>
            <a:endParaRPr sz="4400">
              <a:solidFill>
                <a:schemeClr val="lt1"/>
              </a:solidFill>
              <a:latin typeface="Calibri"/>
              <a:ea typeface="Calibri"/>
              <a:cs typeface="Calibri"/>
              <a:sym typeface="Calibri"/>
            </a:endParaRPr>
          </a:p>
        </p:txBody>
      </p:sp>
      <p:sp>
        <p:nvSpPr>
          <p:cNvPr id="1508" name="Google Shape;1508;p157"/>
          <p:cNvSpPr txBox="1"/>
          <p:nvPr/>
        </p:nvSpPr>
        <p:spPr>
          <a:xfrm>
            <a:off x="518864" y="1786806"/>
            <a:ext cx="8229600" cy="70609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7500" lnSpcReduction="10000"/>
          </a:bodyPr>
          <a:lstStyle/>
          <a:p>
            <a:pPr indent="0" lvl="0" marL="0" marR="0" rtl="0" algn="ctr">
              <a:spcBef>
                <a:spcPts val="0"/>
              </a:spcBef>
              <a:spcAft>
                <a:spcPts val="0"/>
              </a:spcAft>
              <a:buClr>
                <a:schemeClr val="lt1"/>
              </a:buClr>
              <a:buSzPct val="100000"/>
              <a:buFont typeface="Calibri"/>
              <a:buNone/>
            </a:pPr>
            <a:r>
              <a:rPr lang="en-IN" sz="4400">
                <a:solidFill>
                  <a:schemeClr val="lt1"/>
                </a:solidFill>
                <a:latin typeface="Calibri"/>
                <a:ea typeface="Calibri"/>
                <a:cs typeface="Calibri"/>
                <a:sym typeface="Calibri"/>
              </a:rPr>
              <a:t>Disadvantage ?</a:t>
            </a:r>
            <a:endParaRPr sz="4400">
              <a:solidFill>
                <a:schemeClr val="lt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58"/>
          <p:cNvSpPr txBox="1"/>
          <p:nvPr>
            <p:ph type="title"/>
          </p:nvPr>
        </p:nvSpPr>
        <p:spPr>
          <a:xfrm>
            <a:off x="457200" y="274638"/>
            <a:ext cx="8229600" cy="70609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alibri"/>
              <a:buNone/>
            </a:pPr>
            <a:r>
              <a:rPr lang="en-IN">
                <a:solidFill>
                  <a:schemeClr val="lt1"/>
                </a:solidFill>
                <a:latin typeface="Calibri"/>
                <a:ea typeface="Calibri"/>
                <a:cs typeface="Calibri"/>
                <a:sym typeface="Calibri"/>
              </a:rPr>
              <a:t>Advantage</a:t>
            </a:r>
            <a:endParaRPr/>
          </a:p>
        </p:txBody>
      </p:sp>
      <p:sp>
        <p:nvSpPr>
          <p:cNvPr id="1514" name="Google Shape;1514;p158"/>
          <p:cNvSpPr txBox="1"/>
          <p:nvPr>
            <p:ph idx="1" type="body"/>
          </p:nvPr>
        </p:nvSpPr>
        <p:spPr>
          <a:xfrm>
            <a:off x="467544" y="1196752"/>
            <a:ext cx="8229600" cy="32403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Guests can run unmodified in a virtualized environment.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Binary translation is only applied to a </a:t>
            </a:r>
            <a:r>
              <a:rPr lang="en-IN" sz="2400" u="sng"/>
              <a:t>subset of the instruction set, while the others are managed through direct execution on the underlying hardware.</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This </a:t>
            </a:r>
            <a:r>
              <a:rPr lang="en-IN" sz="2400" u="sng"/>
              <a:t>reduces the impact </a:t>
            </a:r>
            <a:r>
              <a:rPr lang="en-IN" sz="2400"/>
              <a:t>on performance of binary translation</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1515" name="Google Shape;1515;p1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16" name="Google Shape;1516;p1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17" name="Google Shape;1517;p1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23" name="Google Shape;1523;p1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24" name="Google Shape;1524;p1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25" name="Google Shape;1525;p159"/>
          <p:cNvSpPr txBox="1"/>
          <p:nvPr/>
        </p:nvSpPr>
        <p:spPr>
          <a:xfrm>
            <a:off x="518864" y="1772816"/>
            <a:ext cx="8229600" cy="368639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Translating instructions at runtime introduces </a:t>
            </a:r>
            <a:r>
              <a:rPr lang="en-IN" sz="2400" u="sng">
                <a:solidFill>
                  <a:schemeClr val="dk1"/>
                </a:solidFill>
                <a:latin typeface="Calibri"/>
                <a:ea typeface="Calibri"/>
                <a:cs typeface="Calibri"/>
                <a:sym typeface="Calibri"/>
              </a:rPr>
              <a:t>additional overhead that is not present in other approaches like para-virtualization and hardware assisted virtualization.</a:t>
            </a:r>
            <a:endParaRPr/>
          </a:p>
          <a:p>
            <a:pPr indent="-190500" lvl="0" marL="342900" marR="0" rtl="0" algn="l">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Rather time-consuming, In particular for the </a:t>
            </a:r>
            <a:r>
              <a:rPr lang="en-IN" sz="2400" u="sng">
                <a:solidFill>
                  <a:schemeClr val="dk1"/>
                </a:solidFill>
                <a:latin typeface="Calibri"/>
                <a:ea typeface="Calibri"/>
                <a:cs typeface="Calibri"/>
                <a:sym typeface="Calibri"/>
              </a:rPr>
              <a:t>full virtualization of I/O-intensive applications. </a:t>
            </a:r>
            <a:endParaRPr/>
          </a:p>
          <a:p>
            <a:pPr indent="-190500" lvl="0" marL="342900" marR="0" rtl="0" algn="l">
              <a:spcBef>
                <a:spcPts val="480"/>
              </a:spcBef>
              <a:spcAft>
                <a:spcPts val="0"/>
              </a:spcAft>
              <a:buClr>
                <a:schemeClr val="dk1"/>
              </a:buClr>
              <a:buSzPts val="2400"/>
              <a:buFont typeface="Arial"/>
              <a:buNone/>
            </a:pPr>
            <a:r>
              <a:t/>
            </a:r>
            <a:endParaRPr sz="2400" u="sng">
              <a:solidFill>
                <a:schemeClr val="dk1"/>
              </a:solidFill>
              <a:latin typeface="Calibri"/>
              <a:ea typeface="Calibri"/>
              <a:cs typeface="Calibri"/>
              <a:sym typeface="Calibri"/>
            </a:endParaRPr>
          </a:p>
          <a:p>
            <a:pPr indent="-342900" lvl="0" marL="342900" marR="0" rtl="0" algn="l">
              <a:spcBef>
                <a:spcPts val="480"/>
              </a:spcBef>
              <a:spcAft>
                <a:spcPts val="0"/>
              </a:spcAft>
              <a:buClr>
                <a:schemeClr val="dk1"/>
              </a:buClr>
              <a:buSzPts val="2400"/>
              <a:buFont typeface="Arial"/>
              <a:buChar char="•"/>
            </a:pPr>
            <a:r>
              <a:rPr lang="en-IN" sz="2400" u="sng">
                <a:solidFill>
                  <a:schemeClr val="dk1"/>
                </a:solidFill>
                <a:latin typeface="Calibri"/>
                <a:ea typeface="Calibri"/>
                <a:cs typeface="Calibri"/>
                <a:sym typeface="Calibri"/>
              </a:rPr>
              <a:t>The code cache </a:t>
            </a:r>
            <a:r>
              <a:rPr lang="en-IN" sz="2400">
                <a:solidFill>
                  <a:schemeClr val="dk1"/>
                </a:solidFill>
                <a:latin typeface="Calibri"/>
                <a:ea typeface="Calibri"/>
                <a:cs typeface="Calibri"/>
                <a:sym typeface="Calibri"/>
              </a:rPr>
              <a:t>to store translated hot instructions to improve performance, but it </a:t>
            </a:r>
            <a:r>
              <a:rPr lang="en-IN" sz="2400" u="sng">
                <a:solidFill>
                  <a:schemeClr val="dk1"/>
                </a:solidFill>
                <a:latin typeface="Calibri"/>
                <a:ea typeface="Calibri"/>
                <a:cs typeface="Calibri"/>
                <a:sym typeface="Calibri"/>
              </a:rPr>
              <a:t>increases the cost of memory usage.</a:t>
            </a:r>
            <a:endParaRPr/>
          </a:p>
          <a:p>
            <a:pPr indent="-190500" lvl="0" marL="342900" marR="0" rtl="0" algn="l">
              <a:spcBef>
                <a:spcPts val="480"/>
              </a:spcBef>
              <a:spcAft>
                <a:spcPts val="0"/>
              </a:spcAft>
              <a:buClr>
                <a:schemeClr val="dk1"/>
              </a:buClr>
              <a:buSzPts val="2400"/>
              <a:buFont typeface="Arial"/>
              <a:buNone/>
            </a:pPr>
            <a:r>
              <a:t/>
            </a:r>
            <a:endParaRPr sz="2400" u="sng">
              <a:solidFill>
                <a:schemeClr val="dk1"/>
              </a:solidFill>
              <a:latin typeface="Calibri"/>
              <a:ea typeface="Calibri"/>
              <a:cs typeface="Calibri"/>
              <a:sym typeface="Calibri"/>
            </a:endParaRPr>
          </a:p>
        </p:txBody>
      </p:sp>
      <p:sp>
        <p:nvSpPr>
          <p:cNvPr id="1526" name="Google Shape;1526;p159"/>
          <p:cNvSpPr txBox="1"/>
          <p:nvPr/>
        </p:nvSpPr>
        <p:spPr>
          <a:xfrm>
            <a:off x="518864" y="692696"/>
            <a:ext cx="8229600" cy="70609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fontScale="97500" lnSpcReduction="10000"/>
          </a:bodyPr>
          <a:lstStyle/>
          <a:p>
            <a:pPr indent="0" lvl="0" marL="0" marR="0" rtl="0" algn="ctr">
              <a:spcBef>
                <a:spcPts val="0"/>
              </a:spcBef>
              <a:spcAft>
                <a:spcPts val="0"/>
              </a:spcAft>
              <a:buClr>
                <a:schemeClr val="lt1"/>
              </a:buClr>
              <a:buSzPct val="100000"/>
              <a:buFont typeface="Calibri"/>
              <a:buNone/>
            </a:pPr>
            <a:r>
              <a:rPr lang="en-IN" sz="4400">
                <a:solidFill>
                  <a:schemeClr val="lt1"/>
                </a:solidFill>
                <a:latin typeface="Calibri"/>
                <a:ea typeface="Calibri"/>
                <a:cs typeface="Calibri"/>
                <a:sym typeface="Calibri"/>
              </a:rPr>
              <a:t>Disadvantage</a:t>
            </a:r>
            <a:endParaRPr sz="4400">
              <a:solidFill>
                <a:schemeClr val="lt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Example of FV</a:t>
            </a:r>
            <a:endParaRPr/>
          </a:p>
        </p:txBody>
      </p:sp>
      <p:sp>
        <p:nvSpPr>
          <p:cNvPr id="1532" name="Google Shape;1532;p1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533" name="Google Shape;1533;p1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34" name="Google Shape;1534;p1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35" name="Google Shape;1535;p1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61"/>
          <p:cNvSpPr txBox="1"/>
          <p:nvPr>
            <p:ph type="title"/>
          </p:nvPr>
        </p:nvSpPr>
        <p:spPr>
          <a:xfrm>
            <a:off x="457200" y="274638"/>
            <a:ext cx="8229600" cy="1143000"/>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IN">
                <a:solidFill>
                  <a:schemeClr val="lt1"/>
                </a:solidFill>
                <a:latin typeface="Calibri"/>
                <a:ea typeface="Calibri"/>
                <a:cs typeface="Calibri"/>
                <a:sym typeface="Calibri"/>
              </a:rPr>
              <a:t>VMWARE</a:t>
            </a:r>
            <a:endParaRPr/>
          </a:p>
        </p:txBody>
      </p:sp>
      <p:sp>
        <p:nvSpPr>
          <p:cNvPr id="1541" name="Google Shape;1541;p1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IN" sz="2200"/>
              <a:t>Full Virtualization.</a:t>
            </a:r>
            <a:endParaRPr/>
          </a:p>
          <a:p>
            <a:pPr indent="-203200" lvl="0" marL="342900" rtl="0" algn="l">
              <a:spcBef>
                <a:spcPts val="440"/>
              </a:spcBef>
              <a:spcAft>
                <a:spcPts val="0"/>
              </a:spcAft>
              <a:buClr>
                <a:schemeClr val="dk1"/>
              </a:buClr>
              <a:buSzPts val="2200"/>
              <a:buNone/>
            </a:pPr>
            <a:r>
              <a:t/>
            </a:r>
            <a:endParaRPr sz="2200"/>
          </a:p>
          <a:p>
            <a:pPr indent="-342900" lvl="0" marL="342900" rtl="0" algn="l">
              <a:spcBef>
                <a:spcPts val="440"/>
              </a:spcBef>
              <a:spcAft>
                <a:spcPts val="0"/>
              </a:spcAft>
              <a:buClr>
                <a:schemeClr val="dk1"/>
              </a:buClr>
              <a:buSzPts val="2200"/>
              <a:buChar char="•"/>
            </a:pPr>
            <a:r>
              <a:rPr lang="en-IN" sz="2200"/>
              <a:t>Underlying Hardware is made available to the guest operating System which </a:t>
            </a:r>
            <a:endParaRPr/>
          </a:p>
          <a:p>
            <a:pPr indent="-285750" lvl="1" marL="742950" rtl="0" algn="l">
              <a:spcBef>
                <a:spcPts val="440"/>
              </a:spcBef>
              <a:spcAft>
                <a:spcPts val="0"/>
              </a:spcAft>
              <a:buClr>
                <a:schemeClr val="dk1"/>
              </a:buClr>
              <a:buSzPts val="2200"/>
              <a:buChar char="–"/>
            </a:pPr>
            <a:r>
              <a:rPr lang="en-IN" sz="2200"/>
              <a:t>runs unaware of such abstraction layer and </a:t>
            </a:r>
            <a:endParaRPr/>
          </a:p>
          <a:p>
            <a:pPr indent="-285750" lvl="1" marL="742950" rtl="0" algn="l">
              <a:spcBef>
                <a:spcPts val="440"/>
              </a:spcBef>
              <a:spcAft>
                <a:spcPts val="0"/>
              </a:spcAft>
              <a:buClr>
                <a:schemeClr val="dk1"/>
              </a:buClr>
              <a:buSzPts val="2200"/>
              <a:buChar char="–"/>
            </a:pPr>
            <a:r>
              <a:rPr lang="en-IN" sz="2200"/>
              <a:t>does not need to be modified.</a:t>
            </a:r>
            <a:endParaRPr/>
          </a:p>
          <a:p>
            <a:pPr indent="-203200" lvl="0" marL="342900" rtl="0" algn="l">
              <a:spcBef>
                <a:spcPts val="440"/>
              </a:spcBef>
              <a:spcAft>
                <a:spcPts val="0"/>
              </a:spcAft>
              <a:buClr>
                <a:schemeClr val="dk1"/>
              </a:buClr>
              <a:buSzPts val="2200"/>
              <a:buNone/>
            </a:pPr>
            <a:r>
              <a:t/>
            </a:r>
            <a:endParaRPr sz="2200"/>
          </a:p>
          <a:p>
            <a:pPr indent="-342900" lvl="0" marL="342900" rtl="0" algn="l">
              <a:spcBef>
                <a:spcPts val="440"/>
              </a:spcBef>
              <a:spcAft>
                <a:spcPts val="0"/>
              </a:spcAft>
              <a:buClr>
                <a:schemeClr val="dk1"/>
              </a:buClr>
              <a:buSzPts val="2200"/>
              <a:buChar char="•"/>
            </a:pPr>
            <a:r>
              <a:rPr lang="en-IN" sz="2200"/>
              <a:t>Guest OS is </a:t>
            </a:r>
            <a:r>
              <a:rPr lang="en-IN" sz="2200" u="sng"/>
              <a:t>VMM unaware</a:t>
            </a:r>
            <a:endParaRPr/>
          </a:p>
          <a:p>
            <a:pPr indent="-203200" lvl="0" marL="342900" rtl="0" algn="l">
              <a:spcBef>
                <a:spcPts val="440"/>
              </a:spcBef>
              <a:spcAft>
                <a:spcPts val="0"/>
              </a:spcAft>
              <a:buClr>
                <a:schemeClr val="dk1"/>
              </a:buClr>
              <a:buSzPts val="2200"/>
              <a:buNone/>
            </a:pPr>
            <a:r>
              <a:t/>
            </a:r>
            <a:endParaRPr sz="2200" u="sng"/>
          </a:p>
          <a:p>
            <a:pPr indent="-203200" lvl="0" marL="342900" rtl="0" algn="l">
              <a:spcBef>
                <a:spcPts val="440"/>
              </a:spcBef>
              <a:spcAft>
                <a:spcPts val="0"/>
              </a:spcAft>
              <a:buClr>
                <a:schemeClr val="dk1"/>
              </a:buClr>
              <a:buSzPts val="2200"/>
              <a:buNone/>
            </a:pPr>
            <a:r>
              <a:t/>
            </a:r>
            <a:endParaRPr sz="2200"/>
          </a:p>
          <a:p>
            <a:pPr indent="-203200" lvl="0" marL="342900" rtl="0" algn="l">
              <a:spcBef>
                <a:spcPts val="440"/>
              </a:spcBef>
              <a:spcAft>
                <a:spcPts val="0"/>
              </a:spcAft>
              <a:buClr>
                <a:schemeClr val="dk1"/>
              </a:buClr>
              <a:buSzPts val="2200"/>
              <a:buNone/>
            </a:pPr>
            <a:r>
              <a:t/>
            </a:r>
            <a:endParaRPr sz="2200"/>
          </a:p>
        </p:txBody>
      </p:sp>
      <p:sp>
        <p:nvSpPr>
          <p:cNvPr id="1542" name="Google Shape;1542;p1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43" name="Google Shape;1543;p1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44" name="Google Shape;1544;p1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62"/>
          <p:cNvSpPr txBox="1"/>
          <p:nvPr>
            <p:ph type="title"/>
          </p:nvPr>
        </p:nvSpPr>
        <p:spPr>
          <a:xfrm>
            <a:off x="457200" y="274638"/>
            <a:ext cx="8229600" cy="57466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Para-Virtualization with Compiler Support</a:t>
            </a:r>
            <a:endParaRPr/>
          </a:p>
        </p:txBody>
      </p:sp>
      <p:sp>
        <p:nvSpPr>
          <p:cNvPr id="1550" name="Google Shape;1550;p1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51" name="Google Shape;1551;p1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52" name="Google Shape;1552;p1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63"/>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200"/>
              <a:t>Para-Virtualization with Compiler Support</a:t>
            </a:r>
            <a:endParaRPr/>
          </a:p>
        </p:txBody>
      </p:sp>
      <p:pic>
        <p:nvPicPr>
          <p:cNvPr id="1558" name="Google Shape;1558;p163"/>
          <p:cNvPicPr preferRelativeResize="0"/>
          <p:nvPr>
            <p:ph idx="1" type="body"/>
          </p:nvPr>
        </p:nvPicPr>
        <p:blipFill rotWithShape="1">
          <a:blip r:embed="rId3">
            <a:alphaModFix/>
          </a:blip>
          <a:srcRect b="0" l="0" r="0" t="0"/>
          <a:stretch/>
        </p:blipFill>
        <p:spPr>
          <a:xfrm>
            <a:off x="5148064" y="1600200"/>
            <a:ext cx="3528392" cy="4525963"/>
          </a:xfrm>
          <a:prstGeom prst="rect">
            <a:avLst/>
          </a:prstGeom>
          <a:noFill/>
          <a:ln>
            <a:noFill/>
          </a:ln>
        </p:spPr>
      </p:pic>
      <p:sp>
        <p:nvSpPr>
          <p:cNvPr id="1559" name="Google Shape;1559;p163"/>
          <p:cNvSpPr txBox="1"/>
          <p:nvPr/>
        </p:nvSpPr>
        <p:spPr>
          <a:xfrm>
            <a:off x="306898" y="980728"/>
            <a:ext cx="4769158"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Para-virtualization needs to </a:t>
            </a:r>
            <a:r>
              <a:rPr b="1" lang="en-IN" sz="2400">
                <a:solidFill>
                  <a:schemeClr val="dk1"/>
                </a:solidFill>
                <a:latin typeface="Calibri"/>
                <a:ea typeface="Calibri"/>
                <a:cs typeface="Calibri"/>
                <a:sym typeface="Calibri"/>
              </a:rPr>
              <a:t>modify the guest operating systems.</a:t>
            </a:r>
            <a:endParaRPr/>
          </a:p>
          <a:p>
            <a:pPr indent="-304800" lvl="0" marL="457200" marR="0" rtl="0" algn="l">
              <a:spcBef>
                <a:spcPts val="0"/>
              </a:spcBef>
              <a:spcAft>
                <a:spcPts val="0"/>
              </a:spcAft>
              <a:buClr>
                <a:schemeClr val="dk1"/>
              </a:buClr>
              <a:buSzPts val="2400"/>
              <a:buFont typeface="Arial"/>
              <a:buNone/>
            </a:pPr>
            <a:r>
              <a:t/>
            </a:r>
            <a:endParaRPr b="1" sz="2400">
              <a:solidFill>
                <a:schemeClr val="dk1"/>
              </a:solidFill>
              <a:latin typeface="Calibri"/>
              <a:ea typeface="Calibri"/>
              <a:cs typeface="Calibri"/>
              <a:sym typeface="Calibri"/>
            </a:endParaRPr>
          </a:p>
        </p:txBody>
      </p:sp>
      <p:sp>
        <p:nvSpPr>
          <p:cNvPr id="1560" name="Google Shape;1560;p1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61" name="Google Shape;1561;p1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62" name="Google Shape;1562;p1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64"/>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200"/>
              <a:t>Para-Virtualization with Compiler Support</a:t>
            </a:r>
            <a:endParaRPr/>
          </a:p>
        </p:txBody>
      </p:sp>
      <p:pic>
        <p:nvPicPr>
          <p:cNvPr id="1568" name="Google Shape;1568;p164"/>
          <p:cNvPicPr preferRelativeResize="0"/>
          <p:nvPr>
            <p:ph idx="1" type="body"/>
          </p:nvPr>
        </p:nvPicPr>
        <p:blipFill rotWithShape="1">
          <a:blip r:embed="rId3">
            <a:alphaModFix/>
          </a:blip>
          <a:srcRect b="0" l="0" r="0" t="0"/>
          <a:stretch/>
        </p:blipFill>
        <p:spPr>
          <a:xfrm>
            <a:off x="5148064" y="1600200"/>
            <a:ext cx="3528392" cy="4525963"/>
          </a:xfrm>
          <a:prstGeom prst="rect">
            <a:avLst/>
          </a:prstGeom>
          <a:noFill/>
          <a:ln>
            <a:noFill/>
          </a:ln>
        </p:spPr>
      </p:pic>
      <p:sp>
        <p:nvSpPr>
          <p:cNvPr id="1569" name="Google Shape;1569;p164"/>
          <p:cNvSpPr txBox="1"/>
          <p:nvPr/>
        </p:nvSpPr>
        <p:spPr>
          <a:xfrm>
            <a:off x="306898" y="980728"/>
            <a:ext cx="4769158" cy="34163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para-virtualized VM provides </a:t>
            </a:r>
            <a:r>
              <a:rPr lang="en-IN" sz="2400" u="sng">
                <a:solidFill>
                  <a:schemeClr val="dk1"/>
                </a:solidFill>
                <a:latin typeface="Calibri"/>
                <a:ea typeface="Calibri"/>
                <a:cs typeface="Calibri"/>
                <a:sym typeface="Calibri"/>
              </a:rPr>
              <a:t>special APIs requiring substantial OS modifications in user applications.</a:t>
            </a:r>
            <a:endParaRPr/>
          </a:p>
          <a:p>
            <a:pPr indent="-304800" lvl="0" marL="457200" marR="0" rtl="0" algn="l">
              <a:spcBef>
                <a:spcPts val="0"/>
              </a:spcBef>
              <a:spcAft>
                <a:spcPts val="0"/>
              </a:spcAft>
              <a:buClr>
                <a:schemeClr val="dk1"/>
              </a:buClr>
              <a:buSzPts val="2400"/>
              <a:buFont typeface="Arial"/>
              <a:buNone/>
            </a:pPr>
            <a:r>
              <a:t/>
            </a:r>
            <a:endParaRPr sz="2400" u="sng">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However, when the guest OS kernel is modified for virtualization</a:t>
            </a:r>
            <a:r>
              <a:rPr b="1" lang="en-IN" sz="2400" u="sng">
                <a:solidFill>
                  <a:schemeClr val="dk1"/>
                </a:solidFill>
                <a:latin typeface="Calibri"/>
                <a:ea typeface="Calibri"/>
                <a:cs typeface="Calibri"/>
                <a:sym typeface="Calibri"/>
              </a:rPr>
              <a:t>, it can no longer run on the hardware directly.</a:t>
            </a:r>
            <a:endParaRPr b="1" sz="2400" u="sng">
              <a:solidFill>
                <a:schemeClr val="accent1"/>
              </a:solidFill>
              <a:latin typeface="Calibri"/>
              <a:ea typeface="Calibri"/>
              <a:cs typeface="Calibri"/>
              <a:sym typeface="Calibri"/>
            </a:endParaRPr>
          </a:p>
        </p:txBody>
      </p:sp>
      <p:sp>
        <p:nvSpPr>
          <p:cNvPr id="1570" name="Google Shape;1570;p1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71" name="Google Shape;1571;p1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72" name="Google Shape;1572;p1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Performance Issue</a:t>
            </a:r>
            <a:endParaRPr/>
          </a:p>
        </p:txBody>
      </p:sp>
      <p:sp>
        <p:nvSpPr>
          <p:cNvPr id="1578" name="Google Shape;1578;p1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Performance degradation is a critical issue of a virtualized system. </a:t>
            </a:r>
            <a:endParaRPr sz="2400"/>
          </a:p>
          <a:p>
            <a:pPr indent="-285750" lvl="1" marL="742950" rtl="0" algn="l">
              <a:spcBef>
                <a:spcPts val="480"/>
              </a:spcBef>
              <a:spcAft>
                <a:spcPts val="0"/>
              </a:spcAft>
              <a:buClr>
                <a:schemeClr val="dk1"/>
              </a:buClr>
              <a:buSzPts val="2400"/>
              <a:buChar char="–"/>
            </a:pPr>
            <a:r>
              <a:rPr lang="en-IN" sz="2400"/>
              <a:t>No one wants to use a VM if it is much slower than using a physical machine.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Para-virtualization attempts </a:t>
            </a:r>
            <a:r>
              <a:rPr b="1" lang="en-IN" sz="2400" u="sng"/>
              <a:t>to reduce the virtualization overhead, and </a:t>
            </a:r>
            <a:endParaRPr b="1" sz="2400" u="sng"/>
          </a:p>
          <a:p>
            <a:pPr indent="-285750" lvl="1" marL="742950" rtl="0" algn="l">
              <a:spcBef>
                <a:spcPts val="480"/>
              </a:spcBef>
              <a:spcAft>
                <a:spcPts val="0"/>
              </a:spcAft>
              <a:buClr>
                <a:schemeClr val="dk1"/>
              </a:buClr>
              <a:buSzPts val="2400"/>
              <a:buChar char="–"/>
            </a:pPr>
            <a:r>
              <a:rPr b="1" lang="en-IN" sz="2400" u="sng"/>
              <a:t>thus improve performance by modifying only the guest OS kernel.</a:t>
            </a:r>
            <a:endParaRPr/>
          </a:p>
        </p:txBody>
      </p:sp>
      <p:sp>
        <p:nvSpPr>
          <p:cNvPr id="1579" name="Google Shape;1579;p1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80" name="Google Shape;1580;p1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81" name="Google Shape;1581;p1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Para-Virtualization: </a:t>
            </a:r>
            <a:r>
              <a:rPr lang="en-IN">
                <a:solidFill>
                  <a:srgbClr val="FF0000"/>
                </a:solidFill>
              </a:rPr>
              <a:t>Intelligent Compiler</a:t>
            </a:r>
            <a:endParaRPr>
              <a:solidFill>
                <a:srgbClr val="FF0000"/>
              </a:solidFill>
            </a:endParaRPr>
          </a:p>
        </p:txBody>
      </p:sp>
      <p:pic>
        <p:nvPicPr>
          <p:cNvPr id="1587" name="Google Shape;1587;p166"/>
          <p:cNvPicPr preferRelativeResize="0"/>
          <p:nvPr>
            <p:ph idx="1" type="body"/>
          </p:nvPr>
        </p:nvPicPr>
        <p:blipFill rotWithShape="1">
          <a:blip r:embed="rId3">
            <a:alphaModFix/>
          </a:blip>
          <a:srcRect b="0" l="0" r="0" t="0"/>
          <a:stretch/>
        </p:blipFill>
        <p:spPr>
          <a:xfrm>
            <a:off x="4136075" y="1600200"/>
            <a:ext cx="4828413" cy="4525963"/>
          </a:xfrm>
          <a:prstGeom prst="rect">
            <a:avLst/>
          </a:prstGeom>
          <a:noFill/>
          <a:ln>
            <a:noFill/>
          </a:ln>
        </p:spPr>
      </p:pic>
      <p:sp>
        <p:nvSpPr>
          <p:cNvPr id="1588" name="Google Shape;1588;p166"/>
          <p:cNvSpPr txBox="1"/>
          <p:nvPr/>
        </p:nvSpPr>
        <p:spPr>
          <a:xfrm>
            <a:off x="125539" y="1844824"/>
            <a:ext cx="4032448" cy="495520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guest operating systems are para-virtualized.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They are assisted by an </a:t>
            </a:r>
            <a:r>
              <a:rPr b="1" lang="en-IN" sz="2400" u="sng">
                <a:solidFill>
                  <a:schemeClr val="dk1"/>
                </a:solidFill>
                <a:latin typeface="Calibri"/>
                <a:ea typeface="Calibri"/>
                <a:cs typeface="Calibri"/>
                <a:sym typeface="Calibri"/>
              </a:rPr>
              <a:t>intelligent compiler to replace the non-virtualizable OS instructions by hypercalls </a:t>
            </a:r>
            <a:r>
              <a:rPr lang="en-IN" sz="2400">
                <a:solidFill>
                  <a:schemeClr val="dk1"/>
                </a:solidFill>
                <a:latin typeface="Calibri"/>
                <a:ea typeface="Calibri"/>
                <a:cs typeface="Calibri"/>
                <a:sym typeface="Calibri"/>
              </a:rPr>
              <a:t>that communicate directly with the hypervisor or VMM. </a:t>
            </a:r>
            <a:endParaRPr/>
          </a:p>
          <a:p>
            <a:pPr indent="-279400" lvl="0" marL="457200" marR="0" rtl="0" algn="l">
              <a:spcBef>
                <a:spcPts val="0"/>
              </a:spcBef>
              <a:spcAft>
                <a:spcPts val="0"/>
              </a:spcAft>
              <a:buClr>
                <a:schemeClr val="dk1"/>
              </a:buClr>
              <a:buSzPts val="2800"/>
              <a:buFont typeface="Arial"/>
              <a:buNone/>
            </a:pPr>
            <a:r>
              <a:t/>
            </a:r>
            <a:endParaRPr sz="2800">
              <a:solidFill>
                <a:schemeClr val="accent1"/>
              </a:solidFill>
              <a:latin typeface="Calibri"/>
              <a:ea typeface="Calibri"/>
              <a:cs typeface="Calibri"/>
              <a:sym typeface="Calibri"/>
            </a:endParaRPr>
          </a:p>
        </p:txBody>
      </p:sp>
      <p:sp>
        <p:nvSpPr>
          <p:cNvPr id="1589" name="Google Shape;1589;p1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90" name="Google Shape;1590;p1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91" name="Google Shape;1591;p1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Eg-Selecting a server followed by OS in Microsoft Azure</a:t>
            </a:r>
            <a:endParaRPr sz="2800"/>
          </a:p>
        </p:txBody>
      </p:sp>
      <p:sp>
        <p:nvSpPr>
          <p:cNvPr id="229" name="Google Shape;229;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30" name="Google Shape;2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31" name="Google Shape;2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32" name="Google Shape;2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33" name="Google Shape;233;p16"/>
          <p:cNvPicPr preferRelativeResize="0"/>
          <p:nvPr/>
        </p:nvPicPr>
        <p:blipFill rotWithShape="1">
          <a:blip r:embed="rId3">
            <a:alphaModFix/>
          </a:blip>
          <a:srcRect b="6817" l="0" r="9819" t="12570"/>
          <a:stretch/>
        </p:blipFill>
        <p:spPr>
          <a:xfrm>
            <a:off x="467544" y="1556792"/>
            <a:ext cx="8280920" cy="460851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Hypercall</a:t>
            </a:r>
            <a:endParaRPr/>
          </a:p>
        </p:txBody>
      </p:sp>
      <p:sp>
        <p:nvSpPr>
          <p:cNvPr id="1597" name="Google Shape;1597;p1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IN" sz="2800"/>
              <a:t>Like syscall is to a kernel. </a:t>
            </a:r>
            <a:endParaRPr/>
          </a:p>
          <a:p>
            <a:pPr indent="-342900" lvl="0" marL="342900" rtl="0" algn="l">
              <a:spcBef>
                <a:spcPts val="476"/>
              </a:spcBef>
              <a:spcAft>
                <a:spcPts val="0"/>
              </a:spcAft>
              <a:buClr>
                <a:schemeClr val="dk1"/>
              </a:buClr>
              <a:buSzPct val="100000"/>
              <a:buChar char="•"/>
            </a:pPr>
            <a:r>
              <a:rPr lang="en-IN" sz="2800"/>
              <a:t>Hypercall is to a hypervisor </a:t>
            </a:r>
            <a:endParaRPr sz="2800"/>
          </a:p>
          <a:p>
            <a:pPr indent="-342900" lvl="0" marL="342900" rtl="0" algn="l">
              <a:spcBef>
                <a:spcPts val="476"/>
              </a:spcBef>
              <a:spcAft>
                <a:spcPts val="0"/>
              </a:spcAft>
              <a:buClr>
                <a:schemeClr val="dk1"/>
              </a:buClr>
              <a:buSzPct val="100000"/>
              <a:buChar char="•"/>
            </a:pPr>
            <a:r>
              <a:rPr lang="en-IN" sz="2800"/>
              <a:t>A hypercall is a software trap from a domain to the hypervisor, just as a syscall is a software trap from an application to the kernel.</a:t>
            </a:r>
            <a:endParaRPr/>
          </a:p>
          <a:p>
            <a:pPr indent="-342900" lvl="0" marL="342900" rtl="0" algn="l">
              <a:spcBef>
                <a:spcPts val="476"/>
              </a:spcBef>
              <a:spcAft>
                <a:spcPts val="0"/>
              </a:spcAft>
              <a:buClr>
                <a:schemeClr val="dk1"/>
              </a:buClr>
              <a:buSzPct val="100000"/>
              <a:buChar char="•"/>
            </a:pPr>
            <a:r>
              <a:rPr lang="en-IN" sz="2800"/>
              <a:t>All are the same thing: </a:t>
            </a:r>
            <a:r>
              <a:rPr lang="en-IN" sz="2800">
                <a:solidFill>
                  <a:schemeClr val="accent1"/>
                </a:solidFill>
              </a:rPr>
              <a:t>a system call to the hypervisor </a:t>
            </a:r>
            <a:r>
              <a:rPr lang="en-IN" sz="2800"/>
              <a:t>below. </a:t>
            </a:r>
            <a:endParaRPr/>
          </a:p>
          <a:p>
            <a:pPr indent="-342900" lvl="0" marL="342900" rtl="0" algn="l">
              <a:spcBef>
                <a:spcPts val="476"/>
              </a:spcBef>
              <a:spcAft>
                <a:spcPts val="0"/>
              </a:spcAft>
              <a:buClr>
                <a:schemeClr val="dk1"/>
              </a:buClr>
              <a:buSzPct val="100000"/>
              <a:buChar char="•"/>
            </a:pPr>
            <a:r>
              <a:rPr lang="en-IN" sz="2800"/>
              <a:t>Such calls require </a:t>
            </a:r>
            <a:r>
              <a:rPr lang="en-IN" sz="2800">
                <a:solidFill>
                  <a:schemeClr val="accent1"/>
                </a:solidFill>
              </a:rPr>
              <a:t>support in the "guest" operating system</a:t>
            </a:r>
            <a:r>
              <a:rPr lang="en-IN" sz="2800"/>
              <a:t>, which has to have </a:t>
            </a:r>
            <a:r>
              <a:rPr lang="en-IN" sz="2800">
                <a:solidFill>
                  <a:schemeClr val="accent1"/>
                </a:solidFill>
              </a:rPr>
              <a:t>hypervisor-specific code to make such calls</a:t>
            </a:r>
            <a:r>
              <a:rPr lang="en-IN" sz="2800"/>
              <a:t>.			</a:t>
            </a:r>
            <a:endParaRPr/>
          </a:p>
          <a:p>
            <a:pPr indent="-191770" lvl="0" marL="342900" rtl="0" algn="l">
              <a:spcBef>
                <a:spcPts val="476"/>
              </a:spcBef>
              <a:spcAft>
                <a:spcPts val="0"/>
              </a:spcAft>
              <a:buClr>
                <a:schemeClr val="dk1"/>
              </a:buClr>
              <a:buSzPct val="100000"/>
              <a:buNone/>
            </a:pPr>
            <a:r>
              <a:t/>
            </a:r>
            <a:endParaRPr sz="2800"/>
          </a:p>
          <a:p>
            <a:pPr indent="-191770" lvl="0" marL="342900" rtl="0" algn="l">
              <a:spcBef>
                <a:spcPts val="476"/>
              </a:spcBef>
              <a:spcAft>
                <a:spcPts val="0"/>
              </a:spcAft>
              <a:buClr>
                <a:schemeClr val="dk1"/>
              </a:buClr>
              <a:buSzPct val="100000"/>
              <a:buNone/>
            </a:pPr>
            <a:r>
              <a:t/>
            </a:r>
            <a:endParaRPr sz="2800"/>
          </a:p>
          <a:p>
            <a:pPr indent="0" lvl="0" marL="0" rtl="0" algn="l">
              <a:spcBef>
                <a:spcPts val="476"/>
              </a:spcBef>
              <a:spcAft>
                <a:spcPts val="0"/>
              </a:spcAft>
              <a:buClr>
                <a:schemeClr val="dk1"/>
              </a:buClr>
              <a:buSzPct val="100000"/>
              <a:buNone/>
            </a:pPr>
            <a:r>
              <a:rPr lang="en-IN" sz="2800"/>
              <a:t>	</a:t>
            </a:r>
            <a:endParaRPr/>
          </a:p>
        </p:txBody>
      </p:sp>
      <p:sp>
        <p:nvSpPr>
          <p:cNvPr id="1598" name="Google Shape;1598;p1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99" name="Google Shape;1599;p1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00" name="Google Shape;1600;p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68"/>
          <p:cNvSpPr txBox="1"/>
          <p:nvPr>
            <p:ph type="title"/>
          </p:nvPr>
        </p:nvSpPr>
        <p:spPr>
          <a:xfrm>
            <a:off x="395536" y="26064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Full Virtualization vs. Para-Virtualization</a:t>
            </a:r>
            <a:endParaRPr/>
          </a:p>
        </p:txBody>
      </p:sp>
      <p:sp>
        <p:nvSpPr>
          <p:cNvPr id="1606" name="Google Shape;1606;p168"/>
          <p:cNvSpPr txBox="1"/>
          <p:nvPr>
            <p:ph idx="1" type="body"/>
          </p:nvPr>
        </p:nvSpPr>
        <p:spPr>
          <a:xfrm>
            <a:off x="195278" y="1556792"/>
            <a:ext cx="8363272"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0"/>
              </a:spcBef>
              <a:spcAft>
                <a:spcPts val="0"/>
              </a:spcAft>
              <a:buClr>
                <a:srgbClr val="FF0000"/>
              </a:buClr>
              <a:buSzPts val="2400"/>
              <a:buChar char="•"/>
            </a:pPr>
            <a:r>
              <a:rPr lang="en-IN" sz="2400">
                <a:solidFill>
                  <a:srgbClr val="FF0000"/>
                </a:solidFill>
              </a:rPr>
              <a:t>Full virtualization </a:t>
            </a:r>
            <a:r>
              <a:rPr lang="en-IN" sz="2400"/>
              <a:t>does </a:t>
            </a:r>
            <a:r>
              <a:rPr lang="en-IN" sz="2400">
                <a:solidFill>
                  <a:schemeClr val="accent3"/>
                </a:solidFill>
              </a:rPr>
              <a:t>not need to modify guest OS</a:t>
            </a:r>
            <a:r>
              <a:rPr lang="en-IN" sz="2400"/>
              <a:t>, and critical instructions are emulated by software through the use of binary translation. </a:t>
            </a:r>
            <a:endParaRPr sz="2400"/>
          </a:p>
          <a:p>
            <a:pPr indent="-190500" lvl="0" marL="342900" rtl="0" algn="l">
              <a:lnSpc>
                <a:spcPct val="110000"/>
              </a:lnSpc>
              <a:spcBef>
                <a:spcPts val="480"/>
              </a:spcBef>
              <a:spcAft>
                <a:spcPts val="0"/>
              </a:spcAft>
              <a:buClr>
                <a:schemeClr val="dk1"/>
              </a:buClr>
              <a:buSzPts val="2400"/>
              <a:buNone/>
            </a:pPr>
            <a:r>
              <a:t/>
            </a:r>
            <a:endParaRPr sz="2400"/>
          </a:p>
          <a:p>
            <a:pPr indent="-342900" lvl="0" marL="342900" rtl="0" algn="l">
              <a:lnSpc>
                <a:spcPct val="110000"/>
              </a:lnSpc>
              <a:spcBef>
                <a:spcPts val="480"/>
              </a:spcBef>
              <a:spcAft>
                <a:spcPts val="0"/>
              </a:spcAft>
              <a:buClr>
                <a:schemeClr val="dk1"/>
              </a:buClr>
              <a:buSzPts val="2400"/>
              <a:buChar char="•"/>
            </a:pPr>
            <a:r>
              <a:rPr lang="en-IN" sz="2400"/>
              <a:t>On the other hand, para virtualization needs to modify guest OS, and non-virtualizable instructions are replaced by hypercalls that communicate directly with the hypervisor or VMM. </a:t>
            </a:r>
            <a:endParaRPr sz="2400"/>
          </a:p>
          <a:p>
            <a:pPr indent="-342900" lvl="0" marL="342900" rtl="0" algn="l">
              <a:lnSpc>
                <a:spcPct val="110000"/>
              </a:lnSpc>
              <a:spcBef>
                <a:spcPts val="480"/>
              </a:spcBef>
              <a:spcAft>
                <a:spcPts val="0"/>
              </a:spcAft>
              <a:buClr>
                <a:schemeClr val="dk1"/>
              </a:buClr>
              <a:buSzPts val="2400"/>
              <a:buChar char="•"/>
            </a:pPr>
            <a:r>
              <a:rPr lang="en-IN" sz="2400"/>
              <a:t>Para-Virtualization with Compiler Support</a:t>
            </a:r>
            <a:endParaRPr sz="2400"/>
          </a:p>
        </p:txBody>
      </p:sp>
      <p:sp>
        <p:nvSpPr>
          <p:cNvPr id="1607" name="Google Shape;1607;p1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608" name="Google Shape;1608;p1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09" name="Google Shape;1609;p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10" name="Google Shape;1610;p168"/>
          <p:cNvSpPr txBox="1"/>
          <p:nvPr/>
        </p:nvSpPr>
        <p:spPr>
          <a:xfrm>
            <a:off x="8532440" y="1812880"/>
            <a:ext cx="611560" cy="3970318"/>
          </a:xfrm>
          <a:prstGeom prst="rect">
            <a:avLst/>
          </a:prstGeom>
          <a:solidFill>
            <a:schemeClr val="accent5"/>
          </a:solidFill>
          <a:ln cap="flat" cmpd="sng" w="25400">
            <a:solidFill>
              <a:srgbClr val="367D9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3600">
                <a:solidFill>
                  <a:schemeClr val="lt1"/>
                </a:solidFill>
                <a:latin typeface="Calibri"/>
                <a:ea typeface="Calibri"/>
                <a:cs typeface="Calibri"/>
                <a:sym typeface="Calibri"/>
              </a:rPr>
              <a:t>WORK</a:t>
            </a:r>
            <a:endParaRPr/>
          </a:p>
          <a:p>
            <a:pPr indent="0" lvl="0" marL="0" marR="0" rtl="0" algn="l">
              <a:spcBef>
                <a:spcPts val="0"/>
              </a:spcBef>
              <a:spcAft>
                <a:spcPts val="0"/>
              </a:spcAft>
              <a:buNone/>
            </a:pPr>
            <a:r>
              <a:rPr lang="en-IN" sz="3600">
                <a:solidFill>
                  <a:schemeClr val="lt1"/>
                </a:solidFill>
                <a:latin typeface="Calibri"/>
                <a:ea typeface="Calibri"/>
                <a:cs typeface="Calibri"/>
                <a:sym typeface="Calibri"/>
              </a:rPr>
              <a:t>I</a:t>
            </a:r>
            <a:endParaRPr/>
          </a:p>
          <a:p>
            <a:pPr indent="0" lvl="0" marL="0" marR="0" rtl="0" algn="l">
              <a:spcBef>
                <a:spcPts val="0"/>
              </a:spcBef>
              <a:spcAft>
                <a:spcPts val="0"/>
              </a:spcAft>
              <a:buNone/>
            </a:pPr>
            <a:r>
              <a:rPr lang="en-IN" sz="3600">
                <a:solidFill>
                  <a:schemeClr val="lt1"/>
                </a:solidFill>
                <a:latin typeface="Calibri"/>
                <a:ea typeface="Calibri"/>
                <a:cs typeface="Calibri"/>
                <a:sym typeface="Calibri"/>
              </a:rPr>
              <a:t>NG</a:t>
            </a:r>
            <a:endParaRPr sz="3600">
              <a:solidFill>
                <a:schemeClr val="lt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9"/>
          <p:cNvSpPr txBox="1"/>
          <p:nvPr>
            <p:ph type="title"/>
          </p:nvPr>
        </p:nvSpPr>
        <p:spPr>
          <a:xfrm>
            <a:off x="395536" y="26064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Full Virtualization vs. Para-Virtualization</a:t>
            </a:r>
            <a:endParaRPr/>
          </a:p>
        </p:txBody>
      </p:sp>
      <p:sp>
        <p:nvSpPr>
          <p:cNvPr id="1616" name="Google Shape;1616;p1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0"/>
              </a:spcBef>
              <a:spcAft>
                <a:spcPts val="0"/>
              </a:spcAft>
              <a:buClr>
                <a:schemeClr val="dk1"/>
              </a:buClr>
              <a:buSzPts val="2400"/>
              <a:buChar char="•"/>
            </a:pPr>
            <a:r>
              <a:rPr lang="en-IN" sz="2400"/>
              <a:t>As of full virtualization, the advantage is no need to modify OS. However, this approach of </a:t>
            </a:r>
            <a:r>
              <a:rPr lang="en-IN" sz="2400" u="sng"/>
              <a:t>binary translation slows down the performance a lot.  </a:t>
            </a:r>
            <a:endParaRPr/>
          </a:p>
          <a:p>
            <a:pPr indent="-190500" lvl="0" marL="342900" rtl="0" algn="l">
              <a:lnSpc>
                <a:spcPct val="110000"/>
              </a:lnSpc>
              <a:spcBef>
                <a:spcPts val="480"/>
              </a:spcBef>
              <a:spcAft>
                <a:spcPts val="0"/>
              </a:spcAft>
              <a:buClr>
                <a:schemeClr val="dk1"/>
              </a:buClr>
              <a:buSzPts val="2400"/>
              <a:buNone/>
            </a:pPr>
            <a:r>
              <a:t/>
            </a:r>
            <a:endParaRPr sz="2400">
              <a:solidFill>
                <a:srgbClr val="FF0000"/>
              </a:solidFill>
            </a:endParaRPr>
          </a:p>
          <a:p>
            <a:pPr indent="-342900" lvl="0" marL="342900" rtl="0" algn="l">
              <a:spcBef>
                <a:spcPts val="480"/>
              </a:spcBef>
              <a:spcAft>
                <a:spcPts val="0"/>
              </a:spcAft>
              <a:buClr>
                <a:schemeClr val="dk1"/>
              </a:buClr>
              <a:buSzPts val="2400"/>
              <a:buChar char="•"/>
            </a:pPr>
            <a:r>
              <a:rPr lang="en-IN" sz="2400"/>
              <a:t>Para virtualization, </a:t>
            </a:r>
            <a:r>
              <a:rPr lang="en-IN" sz="2400" u="sng"/>
              <a:t>reduce the virtualization overhead, and improve performance </a:t>
            </a:r>
            <a:r>
              <a:rPr lang="en-IN" sz="2400"/>
              <a:t>but the </a:t>
            </a:r>
            <a:r>
              <a:rPr lang="en-IN" sz="2400" u="sng"/>
              <a:t>cost of maintaining paravirtualized OS is high.</a:t>
            </a:r>
            <a:r>
              <a:rPr lang="en-IN" sz="2400"/>
              <a:t> The improvement depends on the workload. </a:t>
            </a:r>
            <a:endParaRPr sz="2400"/>
          </a:p>
          <a:p>
            <a:pPr indent="-139700" lvl="0" marL="342900" rtl="0" algn="l">
              <a:spcBef>
                <a:spcPts val="640"/>
              </a:spcBef>
              <a:spcAft>
                <a:spcPts val="0"/>
              </a:spcAft>
              <a:buClr>
                <a:schemeClr val="dk1"/>
              </a:buClr>
              <a:buSzPts val="3200"/>
              <a:buNone/>
            </a:pPr>
            <a:r>
              <a:t/>
            </a:r>
            <a:endParaRPr/>
          </a:p>
        </p:txBody>
      </p:sp>
      <p:sp>
        <p:nvSpPr>
          <p:cNvPr id="1617" name="Google Shape;1617;p1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618" name="Google Shape;1618;p1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19" name="Google Shape;1619;p1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Microsoft Hyper-V</a:t>
            </a:r>
            <a:endParaRPr/>
          </a:p>
        </p:txBody>
      </p:sp>
      <p:sp>
        <p:nvSpPr>
          <p:cNvPr id="1625" name="Google Shape;1625;p1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Hyper-V is an infrastructure virtualization solution developed by Microsoft for server virtualization.</a:t>
            </a:r>
            <a:endParaRPr/>
          </a:p>
          <a:p>
            <a:pPr indent="-342900" lvl="0" marL="342900" rtl="0" algn="l">
              <a:spcBef>
                <a:spcPts val="480"/>
              </a:spcBef>
              <a:spcAft>
                <a:spcPts val="0"/>
              </a:spcAft>
              <a:buClr>
                <a:schemeClr val="dk1"/>
              </a:buClr>
              <a:buSzPts val="2400"/>
              <a:buChar char="•"/>
            </a:pPr>
            <a:r>
              <a:rPr lang="en-IN" sz="2400"/>
              <a:t>As the name recalls, it uses a hypervisor-based approach to hardware virtualization, which leverages several techniques to support a variety of guest operating systems. </a:t>
            </a:r>
            <a:endParaRPr sz="2400"/>
          </a:p>
          <a:p>
            <a:pPr indent="-342900" lvl="0" marL="342900" rtl="0" algn="l">
              <a:spcBef>
                <a:spcPts val="480"/>
              </a:spcBef>
              <a:spcAft>
                <a:spcPts val="0"/>
              </a:spcAft>
              <a:buClr>
                <a:schemeClr val="dk1"/>
              </a:buClr>
              <a:buSzPts val="2400"/>
              <a:buChar char="•"/>
            </a:pPr>
            <a:r>
              <a:rPr lang="en-IN" sz="2400"/>
              <a:t>Type 1 Hypervisor</a:t>
            </a:r>
            <a:endParaRPr sz="2400"/>
          </a:p>
          <a:p>
            <a:pPr indent="-190500" lvl="0" marL="342900" rtl="0" algn="l">
              <a:spcBef>
                <a:spcPts val="480"/>
              </a:spcBef>
              <a:spcAft>
                <a:spcPts val="0"/>
              </a:spcAft>
              <a:buClr>
                <a:schemeClr val="dk1"/>
              </a:buClr>
              <a:buSzPts val="2400"/>
              <a:buNone/>
            </a:pPr>
            <a:r>
              <a:t/>
            </a:r>
            <a:endParaRPr sz="24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Microsoft Hyper-V</a:t>
            </a:r>
            <a:endParaRPr/>
          </a:p>
        </p:txBody>
      </p:sp>
      <p:sp>
        <p:nvSpPr>
          <p:cNvPr id="1631" name="Google Shape;1631;p1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Hyper-V is currently shipped as a component of Windows Server 2008 R2 that installs the hypervisor as a role within the server.</a:t>
            </a:r>
            <a:endParaRPr sz="24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Eg-Selecting a server followed by OS in Microsoft Azure</a:t>
            </a:r>
            <a:endParaRPr sz="2800"/>
          </a:p>
        </p:txBody>
      </p:sp>
      <p:sp>
        <p:nvSpPr>
          <p:cNvPr id="1637" name="Google Shape;1637;p1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638" name="Google Shape;1638;p1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639" name="Google Shape;1639;p1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40" name="Google Shape;1640;p1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641" name="Google Shape;1641;p172"/>
          <p:cNvPicPr preferRelativeResize="0"/>
          <p:nvPr/>
        </p:nvPicPr>
        <p:blipFill rotWithShape="1">
          <a:blip r:embed="rId3">
            <a:alphaModFix/>
          </a:blip>
          <a:srcRect b="6817" l="0" r="32935" t="12570"/>
          <a:stretch/>
        </p:blipFill>
        <p:spPr>
          <a:xfrm>
            <a:off x="467544" y="1556792"/>
            <a:ext cx="8208912" cy="4608512"/>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Eg-Selecting a server followed by OS in Microsoft Azure</a:t>
            </a:r>
            <a:endParaRPr sz="2800"/>
          </a:p>
        </p:txBody>
      </p:sp>
      <p:sp>
        <p:nvSpPr>
          <p:cNvPr id="1647" name="Google Shape;1647;p1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648" name="Google Shape;1648;p1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649" name="Google Shape;1649;p1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50" name="Google Shape;1650;p1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651" name="Google Shape;1651;p173"/>
          <p:cNvPicPr preferRelativeResize="0"/>
          <p:nvPr/>
        </p:nvPicPr>
        <p:blipFill rotWithShape="1">
          <a:blip r:embed="rId3">
            <a:alphaModFix/>
          </a:blip>
          <a:srcRect b="6817" l="0" r="9819" t="12570"/>
          <a:stretch/>
        </p:blipFill>
        <p:spPr>
          <a:xfrm>
            <a:off x="467544" y="1556792"/>
            <a:ext cx="8280920" cy="460851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74"/>
          <p:cNvSpPr txBox="1"/>
          <p:nvPr>
            <p:ph type="title"/>
          </p:nvPr>
        </p:nvSpPr>
        <p:spPr>
          <a:xfrm>
            <a:off x="457200" y="-27384"/>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Architecture</a:t>
            </a:r>
            <a:endParaRPr/>
          </a:p>
        </p:txBody>
      </p:sp>
      <p:sp>
        <p:nvSpPr>
          <p:cNvPr id="1657" name="Google Shape;1657;p174"/>
          <p:cNvSpPr txBox="1"/>
          <p:nvPr>
            <p:ph idx="1" type="body"/>
          </p:nvPr>
        </p:nvSpPr>
        <p:spPr>
          <a:xfrm>
            <a:off x="457200" y="476672"/>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Hyper-V supports multiple and concurrent execution of guest operating systems by means of partitions. </a:t>
            </a:r>
            <a:endParaRPr sz="2400"/>
          </a:p>
          <a:p>
            <a:pPr indent="-342900" lvl="0" marL="342900" rtl="0" algn="l">
              <a:spcBef>
                <a:spcPts val="480"/>
              </a:spcBef>
              <a:spcAft>
                <a:spcPts val="0"/>
              </a:spcAft>
              <a:buClr>
                <a:schemeClr val="dk1"/>
              </a:buClr>
              <a:buSzPts val="2400"/>
              <a:buChar char="•"/>
            </a:pPr>
            <a:r>
              <a:rPr lang="en-IN" sz="2400"/>
              <a:t>A partition is a completely isolated environment in which an operating system is installed and run</a:t>
            </a:r>
            <a:endParaRPr/>
          </a:p>
          <a:p>
            <a:pPr indent="-342900" lvl="0" marL="342900" rtl="0" algn="l">
              <a:spcBef>
                <a:spcPts val="480"/>
              </a:spcBef>
              <a:spcAft>
                <a:spcPts val="0"/>
              </a:spcAft>
              <a:buClr>
                <a:schemeClr val="dk1"/>
              </a:buClr>
              <a:buSzPts val="2400"/>
              <a:buChar char="•"/>
            </a:pPr>
            <a:r>
              <a:rPr lang="en-IN" sz="2400"/>
              <a:t>Figure provides an overview of the architecture of Hyper-V. </a:t>
            </a:r>
            <a:endParaRPr/>
          </a:p>
          <a:p>
            <a:pPr indent="-190500" lvl="0" marL="342900" rtl="0" algn="l">
              <a:spcBef>
                <a:spcPts val="480"/>
              </a:spcBef>
              <a:spcAft>
                <a:spcPts val="0"/>
              </a:spcAft>
              <a:buClr>
                <a:schemeClr val="dk1"/>
              </a:buClr>
              <a:buSzPts val="2400"/>
              <a:buNone/>
            </a:pPr>
            <a:r>
              <a:t/>
            </a:r>
            <a:endParaRPr sz="2400"/>
          </a:p>
        </p:txBody>
      </p:sp>
      <p:pic>
        <p:nvPicPr>
          <p:cNvPr id="1658" name="Google Shape;1658;p174"/>
          <p:cNvPicPr preferRelativeResize="0"/>
          <p:nvPr/>
        </p:nvPicPr>
        <p:blipFill rotWithShape="1">
          <a:blip r:embed="rId3">
            <a:alphaModFix/>
          </a:blip>
          <a:srcRect b="0" l="0" r="0" t="0"/>
          <a:stretch/>
        </p:blipFill>
        <p:spPr>
          <a:xfrm>
            <a:off x="179512" y="2636912"/>
            <a:ext cx="8712968" cy="410445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75"/>
          <p:cNvSpPr txBox="1"/>
          <p:nvPr>
            <p:ph type="title"/>
          </p:nvPr>
        </p:nvSpPr>
        <p:spPr>
          <a:xfrm>
            <a:off x="457200" y="-3043"/>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Architecture</a:t>
            </a:r>
            <a:endParaRPr/>
          </a:p>
        </p:txBody>
      </p:sp>
      <p:sp>
        <p:nvSpPr>
          <p:cNvPr id="1664" name="Google Shape;1664;p175"/>
          <p:cNvSpPr txBox="1"/>
          <p:nvPr>
            <p:ph idx="1" type="body"/>
          </p:nvPr>
        </p:nvSpPr>
        <p:spPr>
          <a:xfrm>
            <a:off x="611560" y="54868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Despite its straightforward installation as a component of the host operating system, </a:t>
            </a:r>
            <a:endParaRPr/>
          </a:p>
          <a:p>
            <a:pPr indent="-342900" lvl="0" marL="342900" rtl="0" algn="l">
              <a:spcBef>
                <a:spcPts val="480"/>
              </a:spcBef>
              <a:spcAft>
                <a:spcPts val="0"/>
              </a:spcAft>
              <a:buClr>
                <a:schemeClr val="dk1"/>
              </a:buClr>
              <a:buSzPts val="2400"/>
              <a:buChar char="•"/>
            </a:pPr>
            <a:r>
              <a:rPr lang="en-IN" sz="2400"/>
              <a:t>Hyper-V takes control of the hardware, and the host operating system becomes a virtual machine instance with special privileges, called the parent partition. </a:t>
            </a:r>
            <a:endParaRPr sz="2400"/>
          </a:p>
          <a:p>
            <a:pPr indent="-190500" lvl="0" marL="342900" rtl="0" algn="l">
              <a:spcBef>
                <a:spcPts val="480"/>
              </a:spcBef>
              <a:spcAft>
                <a:spcPts val="0"/>
              </a:spcAft>
              <a:buClr>
                <a:schemeClr val="dk1"/>
              </a:buClr>
              <a:buSzPts val="2400"/>
              <a:buNone/>
            </a:pPr>
            <a:r>
              <a:t/>
            </a:r>
            <a:endParaRPr sz="2400"/>
          </a:p>
        </p:txBody>
      </p:sp>
      <p:pic>
        <p:nvPicPr>
          <p:cNvPr id="1665" name="Google Shape;1665;p175"/>
          <p:cNvPicPr preferRelativeResize="0"/>
          <p:nvPr/>
        </p:nvPicPr>
        <p:blipFill rotWithShape="1">
          <a:blip r:embed="rId3">
            <a:alphaModFix/>
          </a:blip>
          <a:srcRect b="0" l="0" r="0" t="0"/>
          <a:stretch/>
        </p:blipFill>
        <p:spPr>
          <a:xfrm>
            <a:off x="0" y="2735089"/>
            <a:ext cx="9144000" cy="410465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76"/>
          <p:cNvSpPr txBox="1"/>
          <p:nvPr>
            <p:ph type="title"/>
          </p:nvPr>
        </p:nvSpPr>
        <p:spPr>
          <a:xfrm>
            <a:off x="457200" y="-3043"/>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Architecture</a:t>
            </a:r>
            <a:endParaRPr/>
          </a:p>
        </p:txBody>
      </p:sp>
      <p:sp>
        <p:nvSpPr>
          <p:cNvPr id="1671" name="Google Shape;1671;p176"/>
          <p:cNvSpPr txBox="1"/>
          <p:nvPr>
            <p:ph idx="1" type="body"/>
          </p:nvPr>
        </p:nvSpPr>
        <p:spPr>
          <a:xfrm>
            <a:off x="611560" y="54868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parent partition (also called the root partition) </a:t>
            </a:r>
            <a:endParaRPr sz="2400"/>
          </a:p>
          <a:p>
            <a:pPr indent="-342900" lvl="0" marL="342900" rtl="0" algn="l">
              <a:spcBef>
                <a:spcPts val="480"/>
              </a:spcBef>
              <a:spcAft>
                <a:spcPts val="0"/>
              </a:spcAft>
              <a:buClr>
                <a:schemeClr val="dk1"/>
              </a:buClr>
              <a:buSzPts val="2400"/>
              <a:buChar char="•"/>
            </a:pPr>
            <a:r>
              <a:rPr lang="en-IN" sz="2400"/>
              <a:t>Is the only one that has direct access to the hardware. </a:t>
            </a:r>
            <a:endParaRPr sz="2400"/>
          </a:p>
          <a:p>
            <a:pPr indent="-342900" lvl="0" marL="342900" rtl="0" algn="l">
              <a:spcBef>
                <a:spcPts val="480"/>
              </a:spcBef>
              <a:spcAft>
                <a:spcPts val="0"/>
              </a:spcAft>
              <a:buClr>
                <a:schemeClr val="dk1"/>
              </a:buClr>
              <a:buSzPts val="2400"/>
              <a:buChar char="•"/>
            </a:pPr>
            <a:r>
              <a:rPr lang="en-IN" sz="2400"/>
              <a:t>It runs the virtualization stack, hosts all the drivers required to configure guest operating systems, and creates child partitions through the hypervisor. </a:t>
            </a:r>
            <a:endParaRPr/>
          </a:p>
          <a:p>
            <a:pPr indent="-190500" lvl="0" marL="342900" rtl="0" algn="l">
              <a:spcBef>
                <a:spcPts val="480"/>
              </a:spcBef>
              <a:spcAft>
                <a:spcPts val="0"/>
              </a:spcAft>
              <a:buClr>
                <a:schemeClr val="dk1"/>
              </a:buClr>
              <a:buSzPts val="2400"/>
              <a:buNone/>
            </a:pPr>
            <a:r>
              <a:t/>
            </a:r>
            <a:endParaRPr sz="2400"/>
          </a:p>
        </p:txBody>
      </p:sp>
      <p:pic>
        <p:nvPicPr>
          <p:cNvPr id="1672" name="Google Shape;1672;p176"/>
          <p:cNvPicPr preferRelativeResize="0"/>
          <p:nvPr/>
        </p:nvPicPr>
        <p:blipFill rotWithShape="1">
          <a:blip r:embed="rId3">
            <a:alphaModFix/>
          </a:blip>
          <a:srcRect b="0" l="0" r="0" t="0"/>
          <a:stretch/>
        </p:blipFill>
        <p:spPr>
          <a:xfrm>
            <a:off x="0" y="2735089"/>
            <a:ext cx="9144000" cy="41046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Provisioning VM</a:t>
            </a:r>
            <a:endParaRPr/>
          </a:p>
        </p:txBody>
      </p:sp>
      <p:sp>
        <p:nvSpPr>
          <p:cNvPr id="239" name="Google Shape;239;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Thirdly, you need to </a:t>
            </a:r>
            <a:r>
              <a:rPr lang="en-IN" sz="2400" u="sng"/>
              <a:t>customize and configure the M/c(eg:IP address, Gateway) to configure an associated n/w and storage resources.</a:t>
            </a:r>
            <a:endParaRPr/>
          </a:p>
          <a:p>
            <a:pPr indent="-342900" lvl="0" marL="342900" rtl="0" algn="l">
              <a:spcBef>
                <a:spcPts val="480"/>
              </a:spcBef>
              <a:spcAft>
                <a:spcPts val="0"/>
              </a:spcAft>
              <a:buClr>
                <a:schemeClr val="dk1"/>
              </a:buClr>
              <a:buSzPts val="2400"/>
              <a:buChar char="•"/>
            </a:pPr>
            <a:r>
              <a:rPr lang="en-IN" sz="2400"/>
              <a:t>Finally, the VM is ready to start with its newly loaded software.</a:t>
            </a:r>
            <a:endParaRPr sz="2400"/>
          </a:p>
        </p:txBody>
      </p:sp>
      <p:pic>
        <p:nvPicPr>
          <p:cNvPr id="240" name="Google Shape;240;p17"/>
          <p:cNvPicPr preferRelativeResize="0"/>
          <p:nvPr/>
        </p:nvPicPr>
        <p:blipFill rotWithShape="1">
          <a:blip r:embed="rId3">
            <a:alphaModFix/>
          </a:blip>
          <a:srcRect b="10913" l="30341" r="13435" t="58928"/>
          <a:stretch/>
        </p:blipFill>
        <p:spPr>
          <a:xfrm>
            <a:off x="857200" y="3933056"/>
            <a:ext cx="7315200" cy="2206172"/>
          </a:xfrm>
          <a:prstGeom prst="rect">
            <a:avLst/>
          </a:prstGeom>
          <a:noFill/>
          <a:ln>
            <a:noFill/>
          </a:ln>
        </p:spPr>
      </p:pic>
      <p:sp>
        <p:nvSpPr>
          <p:cNvPr id="241" name="Google Shape;24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42" name="Google Shape;24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43" name="Google Shape;24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77"/>
          <p:cNvSpPr txBox="1"/>
          <p:nvPr>
            <p:ph type="title"/>
          </p:nvPr>
        </p:nvSpPr>
        <p:spPr>
          <a:xfrm>
            <a:off x="457200" y="-3043"/>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Architecture</a:t>
            </a:r>
            <a:endParaRPr/>
          </a:p>
        </p:txBody>
      </p:sp>
      <p:sp>
        <p:nvSpPr>
          <p:cNvPr id="1678" name="Google Shape;1678;p177"/>
          <p:cNvSpPr txBox="1"/>
          <p:nvPr>
            <p:ph idx="1" type="body"/>
          </p:nvPr>
        </p:nvSpPr>
        <p:spPr>
          <a:xfrm>
            <a:off x="611560" y="54868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Child partitions are used to host guest operating systems and do not have access to the underlying hardware, </a:t>
            </a:r>
            <a:endParaRPr sz="2400"/>
          </a:p>
          <a:p>
            <a:pPr indent="-342900" lvl="0" marL="342900" rtl="0" algn="l">
              <a:spcBef>
                <a:spcPts val="480"/>
              </a:spcBef>
              <a:spcAft>
                <a:spcPts val="0"/>
              </a:spcAft>
              <a:buClr>
                <a:schemeClr val="dk1"/>
              </a:buClr>
              <a:buSzPts val="2400"/>
              <a:buChar char="•"/>
            </a:pPr>
            <a:r>
              <a:rPr lang="en-IN" sz="2400"/>
              <a:t>but their interaction with it is controlled by either the parent partition or the hypervisor itself.</a:t>
            </a:r>
            <a:endParaRPr sz="2400"/>
          </a:p>
        </p:txBody>
      </p:sp>
      <p:pic>
        <p:nvPicPr>
          <p:cNvPr id="1679" name="Google Shape;1679;p177"/>
          <p:cNvPicPr preferRelativeResize="0"/>
          <p:nvPr/>
        </p:nvPicPr>
        <p:blipFill rotWithShape="1">
          <a:blip r:embed="rId3">
            <a:alphaModFix/>
          </a:blip>
          <a:srcRect b="0" l="0" r="0" t="0"/>
          <a:stretch/>
        </p:blipFill>
        <p:spPr>
          <a:xfrm>
            <a:off x="0" y="2735089"/>
            <a:ext cx="9144000" cy="410465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Microsoft Hyper-V</a:t>
            </a:r>
            <a:br>
              <a:rPr lang="en-IN"/>
            </a:br>
            <a:r>
              <a:rPr lang="en-IN"/>
              <a:t>Hypervisor</a:t>
            </a:r>
            <a:endParaRPr/>
          </a:p>
        </p:txBody>
      </p:sp>
      <p:sp>
        <p:nvSpPr>
          <p:cNvPr id="1685" name="Google Shape;1685;p178"/>
          <p:cNvSpPr txBox="1"/>
          <p:nvPr>
            <p:ph idx="1" type="body"/>
          </p:nvPr>
        </p:nvSpPr>
        <p:spPr>
          <a:xfrm>
            <a:off x="395536"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hypervisor is the component that directly manages the underlying hardware (processors and memory). </a:t>
            </a:r>
            <a:endParaRPr sz="2400"/>
          </a:p>
          <a:p>
            <a:pPr indent="-342900" lvl="0" marL="342900" rtl="0" algn="l">
              <a:spcBef>
                <a:spcPts val="480"/>
              </a:spcBef>
              <a:spcAft>
                <a:spcPts val="0"/>
              </a:spcAft>
              <a:buClr>
                <a:schemeClr val="dk1"/>
              </a:buClr>
              <a:buSzPts val="2400"/>
              <a:buChar char="•"/>
            </a:pPr>
            <a:r>
              <a:rPr lang="en-IN" sz="2400"/>
              <a:t>It is logically defined by the following components:</a:t>
            </a:r>
            <a:endParaRPr/>
          </a:p>
          <a:p>
            <a:pPr indent="-285750" lvl="1" marL="742950" rtl="0" algn="l">
              <a:spcBef>
                <a:spcPts val="480"/>
              </a:spcBef>
              <a:spcAft>
                <a:spcPts val="0"/>
              </a:spcAft>
              <a:buClr>
                <a:schemeClr val="dk1"/>
              </a:buClr>
              <a:buSzPts val="2400"/>
              <a:buChar char="–"/>
            </a:pPr>
            <a:r>
              <a:rPr b="1" lang="en-IN" sz="2400"/>
              <a:t>Hypercalls interface-</a:t>
            </a:r>
            <a:endParaRPr/>
          </a:p>
          <a:p>
            <a:pPr indent="-285750" lvl="1" marL="742950" rtl="0" algn="l">
              <a:spcBef>
                <a:spcPts val="480"/>
              </a:spcBef>
              <a:spcAft>
                <a:spcPts val="0"/>
              </a:spcAft>
              <a:buClr>
                <a:schemeClr val="dk1"/>
              </a:buClr>
              <a:buSzPts val="2400"/>
              <a:buChar char="–"/>
            </a:pPr>
            <a:r>
              <a:rPr b="1" lang="en-IN" sz="2400"/>
              <a:t>Memory service routines (MSRs)-</a:t>
            </a:r>
            <a:endParaRPr/>
          </a:p>
          <a:p>
            <a:pPr indent="-285750" lvl="1" marL="742950" rtl="0" algn="l">
              <a:spcBef>
                <a:spcPts val="480"/>
              </a:spcBef>
              <a:spcAft>
                <a:spcPts val="0"/>
              </a:spcAft>
              <a:buClr>
                <a:schemeClr val="dk1"/>
              </a:buClr>
              <a:buSzPts val="2400"/>
              <a:buChar char="–"/>
            </a:pPr>
            <a:r>
              <a:rPr b="1" lang="en-IN" sz="2400"/>
              <a:t>Advanced programmable interrupt controller (APIC).</a:t>
            </a:r>
            <a:endParaRPr b="1" sz="2400"/>
          </a:p>
          <a:p>
            <a:pPr indent="-285750" lvl="1" marL="742950" rtl="0" algn="l">
              <a:spcBef>
                <a:spcPts val="480"/>
              </a:spcBef>
              <a:spcAft>
                <a:spcPts val="0"/>
              </a:spcAft>
              <a:buClr>
                <a:schemeClr val="dk1"/>
              </a:buClr>
              <a:buSzPts val="2400"/>
              <a:buChar char="–"/>
            </a:pPr>
            <a:r>
              <a:rPr b="1" lang="en-IN" sz="2400"/>
              <a:t>Scheduler-</a:t>
            </a:r>
            <a:endParaRPr/>
          </a:p>
          <a:p>
            <a:pPr indent="-285750" lvl="1" marL="742950" rtl="0" algn="l">
              <a:spcBef>
                <a:spcPts val="480"/>
              </a:spcBef>
              <a:spcAft>
                <a:spcPts val="0"/>
              </a:spcAft>
              <a:buClr>
                <a:schemeClr val="dk1"/>
              </a:buClr>
              <a:buSzPts val="2400"/>
              <a:buChar char="–"/>
            </a:pPr>
            <a:r>
              <a:rPr b="1" lang="en-IN" sz="2400"/>
              <a:t>Address manager-</a:t>
            </a:r>
            <a:endParaRPr/>
          </a:p>
          <a:p>
            <a:pPr indent="-285750" lvl="1" marL="742950" rtl="0" algn="l">
              <a:spcBef>
                <a:spcPts val="480"/>
              </a:spcBef>
              <a:spcAft>
                <a:spcPts val="0"/>
              </a:spcAft>
              <a:buClr>
                <a:schemeClr val="dk1"/>
              </a:buClr>
              <a:buSzPts val="2400"/>
              <a:buChar char="–"/>
            </a:pPr>
            <a:r>
              <a:rPr b="1" lang="en-IN" sz="2400"/>
              <a:t>Partition manager-</a:t>
            </a:r>
            <a:endParaRPr/>
          </a:p>
          <a:p>
            <a:pPr indent="-133350" lvl="1" marL="742950" rtl="0" algn="l">
              <a:spcBef>
                <a:spcPts val="480"/>
              </a:spcBef>
              <a:spcAft>
                <a:spcPts val="0"/>
              </a:spcAft>
              <a:buClr>
                <a:schemeClr val="dk1"/>
              </a:buClr>
              <a:buSzPts val="2400"/>
              <a:buNone/>
            </a:pPr>
            <a:r>
              <a:t/>
            </a:r>
            <a:endParaRPr sz="2400"/>
          </a:p>
          <a:p>
            <a:pPr indent="-133350" lvl="1" marL="742950" rtl="0" algn="l">
              <a:spcBef>
                <a:spcPts val="480"/>
              </a:spcBef>
              <a:spcAft>
                <a:spcPts val="0"/>
              </a:spcAft>
              <a:buClr>
                <a:schemeClr val="dk1"/>
              </a:buClr>
              <a:buSzPts val="2400"/>
              <a:buNone/>
            </a:pPr>
            <a:r>
              <a:t/>
            </a:r>
            <a:endParaRPr sz="2400"/>
          </a:p>
          <a:p>
            <a:pPr indent="-133350" lvl="1" marL="742950" rtl="0" algn="l">
              <a:spcBef>
                <a:spcPts val="480"/>
              </a:spcBef>
              <a:spcAft>
                <a:spcPts val="0"/>
              </a:spcAft>
              <a:buClr>
                <a:schemeClr val="dk1"/>
              </a:buClr>
              <a:buSzPts val="2400"/>
              <a:buNone/>
            </a:pPr>
            <a:r>
              <a:t/>
            </a:r>
            <a:endParaRPr sz="2400"/>
          </a:p>
          <a:p>
            <a:pPr indent="-133350" lvl="1" marL="742950" rtl="0" algn="l">
              <a:spcBef>
                <a:spcPts val="480"/>
              </a:spcBef>
              <a:spcAft>
                <a:spcPts val="0"/>
              </a:spcAft>
              <a:buClr>
                <a:schemeClr val="dk1"/>
              </a:buClr>
              <a:buSzPts val="2400"/>
              <a:buNone/>
            </a:pPr>
            <a:r>
              <a:t/>
            </a:r>
            <a:endParaRPr sz="2400"/>
          </a:p>
          <a:p>
            <a:pPr indent="-133350" lvl="1" marL="742950" rtl="0" algn="l">
              <a:spcBef>
                <a:spcPts val="480"/>
              </a:spcBef>
              <a:spcAft>
                <a:spcPts val="0"/>
              </a:spcAft>
              <a:buClr>
                <a:schemeClr val="dk1"/>
              </a:buClr>
              <a:buSzPts val="2400"/>
              <a:buNone/>
            </a:pPr>
            <a:r>
              <a:t/>
            </a:r>
            <a:endParaRPr sz="2400"/>
          </a:p>
        </p:txBody>
      </p:sp>
      <p:pic>
        <p:nvPicPr>
          <p:cNvPr id="1686" name="Google Shape;1686;p178"/>
          <p:cNvPicPr preferRelativeResize="0"/>
          <p:nvPr/>
        </p:nvPicPr>
        <p:blipFill rotWithShape="1">
          <a:blip r:embed="rId3">
            <a:alphaModFix/>
          </a:blip>
          <a:srcRect b="23286" l="0" r="0" t="59037"/>
          <a:stretch/>
        </p:blipFill>
        <p:spPr>
          <a:xfrm>
            <a:off x="0" y="5301208"/>
            <a:ext cx="9144000" cy="136693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Microsoft Hyper-V</a:t>
            </a:r>
            <a:br>
              <a:rPr lang="en-IN"/>
            </a:br>
            <a:r>
              <a:rPr lang="en-IN"/>
              <a:t>Hypervisor</a:t>
            </a:r>
            <a:endParaRPr/>
          </a:p>
        </p:txBody>
      </p:sp>
      <p:sp>
        <p:nvSpPr>
          <p:cNvPr id="1692" name="Google Shape;1692;p17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Hypercalls interface-</a:t>
            </a:r>
            <a:endParaRPr/>
          </a:p>
          <a:p>
            <a:pPr indent="-342900" lvl="0" marL="342900" rtl="0" algn="l">
              <a:spcBef>
                <a:spcPts val="480"/>
              </a:spcBef>
              <a:spcAft>
                <a:spcPts val="0"/>
              </a:spcAft>
              <a:buClr>
                <a:schemeClr val="dk1"/>
              </a:buClr>
              <a:buSzPts val="2400"/>
              <a:buChar char="•"/>
            </a:pPr>
            <a:r>
              <a:rPr lang="en-IN" sz="2400"/>
              <a:t>This is the entry point for all the partitions for the execution of sensitive instructions. </a:t>
            </a:r>
            <a:endParaRPr sz="2400"/>
          </a:p>
          <a:p>
            <a:pPr indent="-342900" lvl="0" marL="342900" rtl="0" algn="l">
              <a:spcBef>
                <a:spcPts val="480"/>
              </a:spcBef>
              <a:spcAft>
                <a:spcPts val="0"/>
              </a:spcAft>
              <a:buClr>
                <a:schemeClr val="dk1"/>
              </a:buClr>
              <a:buSzPts val="2400"/>
              <a:buChar char="•"/>
            </a:pPr>
            <a:r>
              <a:rPr lang="en-IN" sz="2400"/>
              <a:t>This is an implementation of the paravirtualization approach </a:t>
            </a:r>
            <a:endParaRPr sz="2400"/>
          </a:p>
        </p:txBody>
      </p:sp>
      <p:pic>
        <p:nvPicPr>
          <p:cNvPr id="1693" name="Google Shape;1693;p179"/>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80"/>
          <p:cNvSpPr txBox="1"/>
          <p:nvPr>
            <p:ph type="title"/>
          </p:nvPr>
        </p:nvSpPr>
        <p:spPr>
          <a:xfrm>
            <a:off x="467544" y="0"/>
            <a:ext cx="8229600" cy="56207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Microsoft Hyper-V Hypervisor</a:t>
            </a:r>
            <a:endParaRPr/>
          </a:p>
        </p:txBody>
      </p:sp>
      <p:sp>
        <p:nvSpPr>
          <p:cNvPr id="1699" name="Google Shape;1699;p180"/>
          <p:cNvSpPr txBox="1"/>
          <p:nvPr>
            <p:ph idx="1" type="body"/>
          </p:nvPr>
        </p:nvSpPr>
        <p:spPr>
          <a:xfrm>
            <a:off x="457200" y="404664"/>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Hypercalls interface-</a:t>
            </a:r>
            <a:endParaRPr/>
          </a:p>
          <a:p>
            <a:pPr indent="-342900" lvl="0" marL="342900" rtl="0" algn="l">
              <a:spcBef>
                <a:spcPts val="480"/>
              </a:spcBef>
              <a:spcAft>
                <a:spcPts val="0"/>
              </a:spcAft>
              <a:buClr>
                <a:schemeClr val="dk1"/>
              </a:buClr>
              <a:buSzPts val="2400"/>
              <a:buChar char="•"/>
            </a:pPr>
            <a:r>
              <a:rPr lang="en-IN" sz="2400"/>
              <a:t>This interface is used by drivers in the partitioned operating system to contact the hypervisor using the standard Windows calling convention. </a:t>
            </a:r>
            <a:endParaRPr sz="2400"/>
          </a:p>
          <a:p>
            <a:pPr indent="-342900" lvl="0" marL="342900" rtl="0" algn="l">
              <a:spcBef>
                <a:spcPts val="480"/>
              </a:spcBef>
              <a:spcAft>
                <a:spcPts val="0"/>
              </a:spcAft>
              <a:buClr>
                <a:schemeClr val="dk1"/>
              </a:buClr>
              <a:buSzPts val="2400"/>
              <a:buChar char="•"/>
            </a:pPr>
            <a:r>
              <a:rPr lang="en-IN" sz="2400"/>
              <a:t>The parent partition also uses this interface to create child partitions.</a:t>
            </a:r>
            <a:endParaRPr/>
          </a:p>
          <a:p>
            <a:pPr indent="0" lvl="0" marL="0" rtl="0" algn="l">
              <a:spcBef>
                <a:spcPts val="480"/>
              </a:spcBef>
              <a:spcAft>
                <a:spcPts val="0"/>
              </a:spcAft>
              <a:buClr>
                <a:schemeClr val="dk1"/>
              </a:buClr>
              <a:buSzPts val="2400"/>
              <a:buNone/>
            </a:pPr>
            <a:r>
              <a:t/>
            </a:r>
            <a:endParaRPr sz="2400"/>
          </a:p>
        </p:txBody>
      </p:sp>
      <p:pic>
        <p:nvPicPr>
          <p:cNvPr id="1700" name="Google Shape;1700;p180"/>
          <p:cNvPicPr preferRelativeResize="0"/>
          <p:nvPr/>
        </p:nvPicPr>
        <p:blipFill rotWithShape="1">
          <a:blip r:embed="rId3">
            <a:alphaModFix/>
          </a:blip>
          <a:srcRect b="0" l="0" r="0" t="0"/>
          <a:stretch/>
        </p:blipFill>
        <p:spPr>
          <a:xfrm>
            <a:off x="107504" y="3068960"/>
            <a:ext cx="8999984" cy="3816424"/>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Microsoft Hyper-V</a:t>
            </a:r>
            <a:br>
              <a:rPr lang="en-IN"/>
            </a:br>
            <a:r>
              <a:rPr lang="en-IN"/>
              <a:t>Hypervisor</a:t>
            </a:r>
            <a:endParaRPr/>
          </a:p>
        </p:txBody>
      </p:sp>
      <p:sp>
        <p:nvSpPr>
          <p:cNvPr id="1706" name="Google Shape;1706;p1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Memory service routines (MSRs)-</a:t>
            </a:r>
            <a:endParaRPr/>
          </a:p>
          <a:p>
            <a:pPr indent="-342900" lvl="0" marL="342900" rtl="0" algn="l">
              <a:spcBef>
                <a:spcPts val="480"/>
              </a:spcBef>
              <a:spcAft>
                <a:spcPts val="0"/>
              </a:spcAft>
              <a:buClr>
                <a:schemeClr val="dk1"/>
              </a:buClr>
              <a:buSzPts val="2400"/>
              <a:buChar char="•"/>
            </a:pPr>
            <a:r>
              <a:rPr lang="en-IN" sz="2400"/>
              <a:t>These are the set of functionalities that control the memory and its access from partitions. </a:t>
            </a:r>
            <a:endParaRPr sz="2400"/>
          </a:p>
          <a:p>
            <a:pPr indent="-342900" lvl="0" marL="342900" rtl="0" algn="l">
              <a:spcBef>
                <a:spcPts val="480"/>
              </a:spcBef>
              <a:spcAft>
                <a:spcPts val="0"/>
              </a:spcAft>
              <a:buClr>
                <a:schemeClr val="dk1"/>
              </a:buClr>
              <a:buSzPts val="2400"/>
              <a:buChar char="•"/>
            </a:pPr>
            <a:r>
              <a:rPr lang="en-IN" sz="2400"/>
              <a:t>By leveraging hardware-assisted virtualization, the hypervisor uses the Input/Output Memory Management Unit (I/O MMU or IOMMU) to fast-track access to devices from partitions by translating virtual memory addresses.</a:t>
            </a:r>
            <a:endParaRPr/>
          </a:p>
          <a:p>
            <a:pPr indent="0" lvl="0" marL="0" rtl="0" algn="l">
              <a:spcBef>
                <a:spcPts val="480"/>
              </a:spcBef>
              <a:spcAft>
                <a:spcPts val="0"/>
              </a:spcAft>
              <a:buClr>
                <a:schemeClr val="dk1"/>
              </a:buClr>
              <a:buSzPts val="2400"/>
              <a:buNone/>
            </a:pPr>
            <a:r>
              <a:t/>
            </a:r>
            <a:endParaRPr sz="2400"/>
          </a:p>
        </p:txBody>
      </p:sp>
      <p:pic>
        <p:nvPicPr>
          <p:cNvPr id="1707" name="Google Shape;1707;p181"/>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13" name="Google Shape;1713;p1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Scheduler-</a:t>
            </a:r>
            <a:endParaRPr/>
          </a:p>
          <a:p>
            <a:pPr indent="-342900" lvl="0" marL="342900" rtl="0" algn="l">
              <a:spcBef>
                <a:spcPts val="480"/>
              </a:spcBef>
              <a:spcAft>
                <a:spcPts val="0"/>
              </a:spcAft>
              <a:buClr>
                <a:schemeClr val="dk1"/>
              </a:buClr>
              <a:buSzPts val="2400"/>
              <a:buChar char="•"/>
            </a:pPr>
            <a:r>
              <a:rPr lang="en-IN" sz="2400"/>
              <a:t>This component </a:t>
            </a:r>
            <a:r>
              <a:rPr b="1" lang="en-IN" sz="2400"/>
              <a:t>schedules the virtual processors to run on available physical processors.</a:t>
            </a:r>
            <a:endParaRPr/>
          </a:p>
          <a:p>
            <a:pPr indent="-342900" lvl="0" marL="342900" rtl="0" algn="l">
              <a:spcBef>
                <a:spcPts val="480"/>
              </a:spcBef>
              <a:spcAft>
                <a:spcPts val="0"/>
              </a:spcAft>
              <a:buClr>
                <a:schemeClr val="dk1"/>
              </a:buClr>
              <a:buSzPts val="2400"/>
              <a:buChar char="•"/>
            </a:pPr>
            <a:r>
              <a:rPr lang="en-IN" sz="2400"/>
              <a:t>The scheduling is </a:t>
            </a:r>
            <a:r>
              <a:rPr b="1" lang="en-IN" sz="2400"/>
              <a:t>controlled by policies that are set by the parent partition.</a:t>
            </a:r>
            <a:endParaRPr b="1" sz="2400"/>
          </a:p>
        </p:txBody>
      </p:sp>
      <p:pic>
        <p:nvPicPr>
          <p:cNvPr id="1714" name="Google Shape;1714;p182"/>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20" name="Google Shape;1720;p1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Address manager-</a:t>
            </a:r>
            <a:endParaRPr/>
          </a:p>
          <a:p>
            <a:pPr indent="-342900" lvl="0" marL="342900" rtl="0" algn="l">
              <a:spcBef>
                <a:spcPts val="480"/>
              </a:spcBef>
              <a:spcAft>
                <a:spcPts val="0"/>
              </a:spcAft>
              <a:buClr>
                <a:schemeClr val="dk1"/>
              </a:buClr>
              <a:buSzPts val="2400"/>
              <a:buChar char="•"/>
            </a:pPr>
            <a:r>
              <a:rPr lang="en-IN" sz="2400"/>
              <a:t>This component is used to </a:t>
            </a:r>
            <a:r>
              <a:rPr b="1" lang="en-IN" sz="2400"/>
              <a:t>manage the virtual network addresses that are allocated to each guest operating system.</a:t>
            </a:r>
            <a:endParaRPr b="1" sz="2400"/>
          </a:p>
        </p:txBody>
      </p:sp>
      <p:pic>
        <p:nvPicPr>
          <p:cNvPr id="1721" name="Google Shape;1721;p183"/>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27" name="Google Shape;1727;p1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Partition manager-</a:t>
            </a:r>
            <a:endParaRPr/>
          </a:p>
          <a:p>
            <a:pPr indent="-342900" lvl="0" marL="342900" rtl="0" algn="l">
              <a:spcBef>
                <a:spcPts val="480"/>
              </a:spcBef>
              <a:spcAft>
                <a:spcPts val="0"/>
              </a:spcAft>
              <a:buClr>
                <a:schemeClr val="dk1"/>
              </a:buClr>
              <a:buSzPts val="2400"/>
              <a:buChar char="•"/>
            </a:pPr>
            <a:r>
              <a:rPr lang="en-IN" sz="2400"/>
              <a:t>This component is in charge of performing partition </a:t>
            </a:r>
            <a:endParaRPr sz="2400"/>
          </a:p>
          <a:p>
            <a:pPr indent="-342900" lvl="0" marL="342900" rtl="0" algn="l">
              <a:spcBef>
                <a:spcPts val="480"/>
              </a:spcBef>
              <a:spcAft>
                <a:spcPts val="0"/>
              </a:spcAft>
              <a:buClr>
                <a:schemeClr val="dk1"/>
              </a:buClr>
              <a:buSzPts val="2400"/>
              <a:buChar char="•"/>
            </a:pPr>
            <a:r>
              <a:rPr b="1" lang="en-IN" sz="2400"/>
              <a:t>creation, </a:t>
            </a:r>
            <a:endParaRPr b="1" sz="2400"/>
          </a:p>
          <a:p>
            <a:pPr indent="-342900" lvl="0" marL="342900" rtl="0" algn="l">
              <a:spcBef>
                <a:spcPts val="480"/>
              </a:spcBef>
              <a:spcAft>
                <a:spcPts val="0"/>
              </a:spcAft>
              <a:buClr>
                <a:schemeClr val="dk1"/>
              </a:buClr>
              <a:buSzPts val="2400"/>
              <a:buChar char="•"/>
            </a:pPr>
            <a:r>
              <a:rPr b="1" lang="en-IN" sz="2400"/>
              <a:t>finalization, </a:t>
            </a:r>
            <a:endParaRPr/>
          </a:p>
          <a:p>
            <a:pPr indent="-342900" lvl="0" marL="342900" rtl="0" algn="l">
              <a:spcBef>
                <a:spcPts val="480"/>
              </a:spcBef>
              <a:spcAft>
                <a:spcPts val="0"/>
              </a:spcAft>
              <a:buClr>
                <a:schemeClr val="dk1"/>
              </a:buClr>
              <a:buSzPts val="2400"/>
              <a:buChar char="•"/>
            </a:pPr>
            <a:r>
              <a:rPr b="1" lang="en-IN" sz="2400"/>
              <a:t>destruction, </a:t>
            </a:r>
            <a:endParaRPr b="1" sz="2400"/>
          </a:p>
          <a:p>
            <a:pPr indent="-342900" lvl="0" marL="342900" rtl="0" algn="l">
              <a:spcBef>
                <a:spcPts val="480"/>
              </a:spcBef>
              <a:spcAft>
                <a:spcPts val="0"/>
              </a:spcAft>
              <a:buClr>
                <a:schemeClr val="dk1"/>
              </a:buClr>
              <a:buSzPts val="2400"/>
              <a:buChar char="•"/>
            </a:pPr>
            <a:r>
              <a:rPr b="1" lang="en-IN" sz="2400"/>
              <a:t>enumeration, and </a:t>
            </a:r>
            <a:endParaRPr b="1" sz="2400"/>
          </a:p>
          <a:p>
            <a:pPr indent="-342900" lvl="0" marL="342900" rtl="0" algn="l">
              <a:spcBef>
                <a:spcPts val="480"/>
              </a:spcBef>
              <a:spcAft>
                <a:spcPts val="0"/>
              </a:spcAft>
              <a:buClr>
                <a:schemeClr val="dk1"/>
              </a:buClr>
              <a:buSzPts val="2400"/>
              <a:buChar char="•"/>
            </a:pPr>
            <a:r>
              <a:rPr b="1" lang="en-IN" sz="2400"/>
              <a:t>configurations. </a:t>
            </a:r>
            <a:endParaRPr b="1"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Its services are available through the hypercalls interface API previously discussed.</a:t>
            </a:r>
            <a:endParaRPr sz="2400"/>
          </a:p>
        </p:txBody>
      </p:sp>
      <p:pic>
        <p:nvPicPr>
          <p:cNvPr id="1728" name="Google Shape;1728;p184"/>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34" name="Google Shape;1734;p1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Advanced programmable interrupt controller (APIC)-</a:t>
            </a:r>
            <a:endParaRPr/>
          </a:p>
          <a:p>
            <a:pPr indent="-342900" lvl="0" marL="342900" rtl="0" algn="l">
              <a:spcBef>
                <a:spcPts val="480"/>
              </a:spcBef>
              <a:spcAft>
                <a:spcPts val="0"/>
              </a:spcAft>
              <a:buClr>
                <a:schemeClr val="dk1"/>
              </a:buClr>
              <a:buSzPts val="2400"/>
              <a:buChar char="•"/>
            </a:pPr>
            <a:r>
              <a:rPr lang="en-IN" sz="2400"/>
              <a:t>This component represents the </a:t>
            </a:r>
            <a:r>
              <a:rPr b="1" lang="en-IN" sz="2400"/>
              <a:t>interrupt controller</a:t>
            </a:r>
            <a:r>
              <a:rPr lang="en-IN" sz="2400"/>
              <a:t>, which manages the </a:t>
            </a:r>
            <a:r>
              <a:rPr b="1" lang="en-IN" sz="2400"/>
              <a:t>signals coming from the underlying hardware </a:t>
            </a:r>
            <a:r>
              <a:rPr lang="en-IN" sz="2400"/>
              <a:t>when some event occurs </a:t>
            </a:r>
            <a:endParaRPr/>
          </a:p>
          <a:p>
            <a:pPr indent="-285750" lvl="1" marL="742950" rtl="0" algn="l">
              <a:spcBef>
                <a:spcPts val="480"/>
              </a:spcBef>
              <a:spcAft>
                <a:spcPts val="0"/>
              </a:spcAft>
              <a:buClr>
                <a:schemeClr val="dk1"/>
              </a:buClr>
              <a:buSzPts val="2400"/>
              <a:buChar char="–"/>
            </a:pPr>
            <a:r>
              <a:rPr b="1" lang="en-IN" sz="2400"/>
              <a:t>timer expired, </a:t>
            </a:r>
            <a:endParaRPr b="1" sz="2400"/>
          </a:p>
          <a:p>
            <a:pPr indent="-285750" lvl="1" marL="742950" rtl="0" algn="l">
              <a:spcBef>
                <a:spcPts val="480"/>
              </a:spcBef>
              <a:spcAft>
                <a:spcPts val="0"/>
              </a:spcAft>
              <a:buClr>
                <a:schemeClr val="dk1"/>
              </a:buClr>
              <a:buSzPts val="2400"/>
              <a:buChar char="–"/>
            </a:pPr>
            <a:r>
              <a:rPr b="1" lang="en-IN" sz="2400"/>
              <a:t>I/O ready, </a:t>
            </a:r>
            <a:endParaRPr b="1" sz="2400"/>
          </a:p>
          <a:p>
            <a:pPr indent="-285750" lvl="1" marL="742950" rtl="0" algn="l">
              <a:spcBef>
                <a:spcPts val="480"/>
              </a:spcBef>
              <a:spcAft>
                <a:spcPts val="0"/>
              </a:spcAft>
              <a:buClr>
                <a:schemeClr val="dk1"/>
              </a:buClr>
              <a:buSzPts val="2400"/>
              <a:buChar char="–"/>
            </a:pPr>
            <a:r>
              <a:rPr b="1" lang="en-IN" sz="2400"/>
              <a:t>exceptions and </a:t>
            </a:r>
            <a:endParaRPr b="1" sz="2400"/>
          </a:p>
          <a:p>
            <a:pPr indent="-285750" lvl="1" marL="742950" rtl="0" algn="l">
              <a:spcBef>
                <a:spcPts val="480"/>
              </a:spcBef>
              <a:spcAft>
                <a:spcPts val="0"/>
              </a:spcAft>
              <a:buClr>
                <a:schemeClr val="dk1"/>
              </a:buClr>
              <a:buSzPts val="2400"/>
              <a:buChar char="–"/>
            </a:pPr>
            <a:r>
              <a:rPr b="1" lang="en-IN" sz="2400"/>
              <a:t>traps</a:t>
            </a:r>
            <a:endParaRPr/>
          </a:p>
        </p:txBody>
      </p:sp>
      <p:pic>
        <p:nvPicPr>
          <p:cNvPr id="1735" name="Google Shape;1735;p185"/>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41" name="Google Shape;1741;p1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Advanced programmable interrupt controller (APIC)-</a:t>
            </a:r>
            <a:endParaRPr/>
          </a:p>
          <a:p>
            <a:pPr indent="-342900" lvl="0" marL="342900" rtl="0" algn="l">
              <a:spcBef>
                <a:spcPts val="480"/>
              </a:spcBef>
              <a:spcAft>
                <a:spcPts val="0"/>
              </a:spcAft>
              <a:buClr>
                <a:schemeClr val="dk1"/>
              </a:buClr>
              <a:buSzPts val="2400"/>
              <a:buChar char="•"/>
            </a:pPr>
            <a:r>
              <a:rPr b="1" lang="en-IN" sz="2400"/>
              <a:t>Each virtual processor is equipped with a synthetic interrupt controller (SynIC), which constitutes an extension of the local APIC.</a:t>
            </a:r>
            <a:endParaRPr/>
          </a:p>
        </p:txBody>
      </p:sp>
      <p:pic>
        <p:nvPicPr>
          <p:cNvPr id="1742" name="Google Shape;1742;p186"/>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249" name="Google Shape;249;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Hot Migration </a:t>
            </a:r>
            <a:endParaRPr sz="2400"/>
          </a:p>
          <a:p>
            <a:pPr indent="-342900" lvl="0" marL="342900" rtl="0" algn="l">
              <a:spcBef>
                <a:spcPts val="480"/>
              </a:spcBef>
              <a:spcAft>
                <a:spcPts val="0"/>
              </a:spcAft>
              <a:buClr>
                <a:schemeClr val="dk1"/>
              </a:buClr>
              <a:buSzPts val="2400"/>
              <a:buChar char="•"/>
            </a:pPr>
            <a:r>
              <a:rPr lang="en-IN" sz="2400"/>
              <a:t>Real-Time Migration </a:t>
            </a:r>
            <a:endParaRPr/>
          </a:p>
          <a:p>
            <a:pPr indent="-342900" lvl="0" marL="342900" rtl="0" algn="l">
              <a:spcBef>
                <a:spcPts val="480"/>
              </a:spcBef>
              <a:spcAft>
                <a:spcPts val="0"/>
              </a:spcAft>
              <a:buClr>
                <a:schemeClr val="dk1"/>
              </a:buClr>
              <a:buSzPts val="2400"/>
              <a:buChar char="•"/>
            </a:pPr>
            <a:r>
              <a:rPr lang="en-IN" sz="2400" u="sng"/>
              <a:t>Movement of a virtual m/c from one physical host to another while being powered on.</a:t>
            </a:r>
            <a:endParaRPr/>
          </a:p>
        </p:txBody>
      </p:sp>
      <p:sp>
        <p:nvSpPr>
          <p:cNvPr id="250" name="Google Shape;25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51" name="Google Shape;25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52" name="Google Shape;25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 Microsoft Hyper-V</a:t>
            </a:r>
            <a:br>
              <a:rPr lang="en-IN"/>
            </a:br>
            <a:r>
              <a:rPr lang="en-IN"/>
              <a:t>Hypervisor</a:t>
            </a:r>
            <a:endParaRPr/>
          </a:p>
        </p:txBody>
      </p:sp>
      <p:sp>
        <p:nvSpPr>
          <p:cNvPr id="1748" name="Google Shape;1748;p1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Advanced programmable interrupt controller (APIC)-</a:t>
            </a:r>
            <a:endParaRPr/>
          </a:p>
          <a:p>
            <a:pPr indent="-342900" lvl="0" marL="342900" rtl="0" algn="l">
              <a:spcBef>
                <a:spcPts val="480"/>
              </a:spcBef>
              <a:spcAft>
                <a:spcPts val="0"/>
              </a:spcAft>
              <a:buClr>
                <a:schemeClr val="dk1"/>
              </a:buClr>
              <a:buSzPts val="2400"/>
              <a:buChar char="•"/>
            </a:pPr>
            <a:r>
              <a:rPr b="1" lang="en-IN" sz="2400"/>
              <a:t>The hypervisor is responsible of dispatching the physical interrupts to the synthetic interrupt controllers.</a:t>
            </a:r>
            <a:endParaRPr/>
          </a:p>
          <a:p>
            <a:pPr indent="-342900" lvl="0" marL="342900" rtl="0" algn="l">
              <a:spcBef>
                <a:spcPts val="480"/>
              </a:spcBef>
              <a:spcAft>
                <a:spcPts val="0"/>
              </a:spcAft>
              <a:buClr>
                <a:schemeClr val="dk1"/>
              </a:buClr>
              <a:buSzPts val="2400"/>
              <a:buChar char="•"/>
            </a:pPr>
            <a:r>
              <a:rPr lang="en-IN" sz="2400"/>
              <a:t>Its services are available through the hypercalls interface API previously discussed.</a:t>
            </a:r>
            <a:endParaRPr sz="2400"/>
          </a:p>
        </p:txBody>
      </p:sp>
      <p:pic>
        <p:nvPicPr>
          <p:cNvPr id="1749" name="Google Shape;1749;p187"/>
          <p:cNvPicPr preferRelativeResize="0"/>
          <p:nvPr/>
        </p:nvPicPr>
        <p:blipFill rotWithShape="1">
          <a:blip r:embed="rId3">
            <a:alphaModFix/>
          </a:blip>
          <a:srcRect b="23286" l="0" r="0" t="59037"/>
          <a:stretch/>
        </p:blipFill>
        <p:spPr>
          <a:xfrm>
            <a:off x="0" y="5158408"/>
            <a:ext cx="9144000" cy="136693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Microsoft Hyper-V Hypervisor</a:t>
            </a:r>
            <a:endParaRPr/>
          </a:p>
        </p:txBody>
      </p:sp>
      <p:sp>
        <p:nvSpPr>
          <p:cNvPr id="1755" name="Google Shape;1755;p18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hypervisor runs in Ring -1 </a:t>
            </a:r>
            <a:endParaRPr/>
          </a:p>
          <a:p>
            <a:pPr indent="-342900" lvl="0" marL="342900" rtl="0" algn="l">
              <a:spcBef>
                <a:spcPts val="480"/>
              </a:spcBef>
              <a:spcAft>
                <a:spcPts val="0"/>
              </a:spcAft>
              <a:buClr>
                <a:schemeClr val="dk1"/>
              </a:buClr>
              <a:buSzPts val="2400"/>
              <a:buChar char="•"/>
            </a:pPr>
            <a:r>
              <a:rPr lang="en-IN" sz="2400"/>
              <a:t>Therefore requires corresponding hardware technology that enables such a condition. </a:t>
            </a:r>
            <a:endParaRPr sz="2400"/>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Microsoft Hyper-V Hypervisor</a:t>
            </a:r>
            <a:endParaRPr/>
          </a:p>
        </p:txBody>
      </p:sp>
      <p:sp>
        <p:nvSpPr>
          <p:cNvPr id="1761" name="Google Shape;1761;p1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By executing in this highly privileged mode, the hypervisor can support legacy operating systems that have been designed for x86 hardware. </a:t>
            </a:r>
            <a:endParaRPr sz="2400"/>
          </a:p>
          <a:p>
            <a:pPr indent="-342900" lvl="0" marL="342900" rtl="0" algn="l">
              <a:spcBef>
                <a:spcPts val="480"/>
              </a:spcBef>
              <a:spcAft>
                <a:spcPts val="0"/>
              </a:spcAft>
              <a:buClr>
                <a:schemeClr val="dk1"/>
              </a:buClr>
              <a:buSzPts val="2400"/>
              <a:buChar char="•"/>
            </a:pPr>
            <a:r>
              <a:rPr b="1" lang="en-IN" sz="2400"/>
              <a:t>Operating systems of newer generations can take advantage of the new specific architecture of Hyper-V</a:t>
            </a:r>
            <a:r>
              <a:rPr lang="en-IN" sz="2400"/>
              <a:t> especially for the I/O operations performed by child partitions</a:t>
            </a:r>
            <a:endParaRPr sz="24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IN" sz="3200"/>
              <a:t>VMware</a:t>
            </a:r>
            <a:endParaRPr sz="3200"/>
          </a:p>
        </p:txBody>
      </p:sp>
      <p:sp>
        <p:nvSpPr>
          <p:cNvPr id="1767" name="Google Shape;1767;p1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VMware is a pioneer in virtualization technology </a:t>
            </a:r>
            <a:endParaRPr/>
          </a:p>
          <a:p>
            <a:pPr indent="-342900" lvl="0" marL="342900" rtl="0" algn="l">
              <a:spcBef>
                <a:spcPts val="480"/>
              </a:spcBef>
              <a:spcAft>
                <a:spcPts val="0"/>
              </a:spcAft>
              <a:buClr>
                <a:schemeClr val="dk1"/>
              </a:buClr>
              <a:buSzPts val="2400"/>
              <a:buChar char="•"/>
            </a:pPr>
            <a:r>
              <a:rPr lang="en-IN" sz="2400"/>
              <a:t>VMware offers a collection of virtualization solutions covering the entire range of the market, </a:t>
            </a:r>
            <a:r>
              <a:rPr b="1" lang="en-IN" sz="2400"/>
              <a:t>from desktop computing to enterprise computing and infrastructure virtualization.</a:t>
            </a:r>
            <a:endParaRPr b="1" sz="24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91"/>
          <p:cNvSpPr txBox="1"/>
          <p:nvPr>
            <p:ph type="title"/>
          </p:nvPr>
        </p:nvSpPr>
        <p:spPr>
          <a:xfrm>
            <a:off x="457200" y="274638"/>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End-user (desktop) virtualization</a:t>
            </a:r>
            <a:endParaRPr b="1"/>
          </a:p>
        </p:txBody>
      </p:sp>
      <p:sp>
        <p:nvSpPr>
          <p:cNvPr id="1773" name="Google Shape;1773;p191"/>
          <p:cNvSpPr txBox="1"/>
          <p:nvPr>
            <p:ph idx="1" type="body"/>
          </p:nvPr>
        </p:nvSpPr>
        <p:spPr>
          <a:xfrm>
            <a:off x="539552" y="16288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VMware supports virtualization of operating system environments and single applications on enduser computers. </a:t>
            </a:r>
            <a:endParaRPr sz="2400"/>
          </a:p>
          <a:p>
            <a:pPr indent="0" lvl="0" marL="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rPr lang="en-IN" sz="2400"/>
              <a:t>Specific VMware software—</a:t>
            </a:r>
            <a:endParaRPr/>
          </a:p>
          <a:p>
            <a:pPr indent="-342900" lvl="0" marL="342900" rtl="0" algn="l">
              <a:spcBef>
                <a:spcPts val="480"/>
              </a:spcBef>
              <a:spcAft>
                <a:spcPts val="0"/>
              </a:spcAft>
              <a:buClr>
                <a:schemeClr val="dk1"/>
              </a:buClr>
              <a:buSzPts val="2400"/>
              <a:buChar char="•"/>
            </a:pPr>
            <a:r>
              <a:rPr b="1" lang="en-IN" sz="2400"/>
              <a:t>VMware Workstation</a:t>
            </a:r>
            <a:r>
              <a:rPr lang="en-IN" sz="2400"/>
              <a:t>, for Windows operating systems, and </a:t>
            </a:r>
            <a:endParaRPr sz="2400"/>
          </a:p>
          <a:p>
            <a:pPr indent="-342900" lvl="0" marL="342900" rtl="0" algn="l">
              <a:spcBef>
                <a:spcPts val="480"/>
              </a:spcBef>
              <a:spcAft>
                <a:spcPts val="0"/>
              </a:spcAft>
              <a:buClr>
                <a:schemeClr val="dk1"/>
              </a:buClr>
              <a:buSzPts val="2400"/>
              <a:buChar char="•"/>
            </a:pPr>
            <a:r>
              <a:rPr b="1" lang="en-IN" sz="2400"/>
              <a:t>VMware Fusion</a:t>
            </a:r>
            <a:r>
              <a:rPr lang="en-IN" sz="2400"/>
              <a:t>, for Mac OS X environments—</a:t>
            </a:r>
            <a:endParaRPr/>
          </a:p>
          <a:p>
            <a:pPr indent="-342900" lvl="0" marL="342900" rtl="0" algn="l">
              <a:spcBef>
                <a:spcPts val="480"/>
              </a:spcBef>
              <a:spcAft>
                <a:spcPts val="0"/>
              </a:spcAft>
              <a:buClr>
                <a:schemeClr val="dk1"/>
              </a:buClr>
              <a:buSzPts val="2400"/>
              <a:buChar char="•"/>
            </a:pPr>
            <a:r>
              <a:rPr lang="en-IN" sz="2400"/>
              <a:t>Are installed in the host operating system to create virtual machines and manage their execution.</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92"/>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Virtualization is done by installing a specific driver in the host operating system that provides two main services: </a:t>
            </a:r>
            <a:endParaRPr sz="2400"/>
          </a:p>
          <a:p>
            <a:pPr indent="-285750" lvl="1" marL="742950" rtl="0" algn="l">
              <a:spcBef>
                <a:spcPts val="480"/>
              </a:spcBef>
              <a:spcAft>
                <a:spcPts val="0"/>
              </a:spcAft>
              <a:buClr>
                <a:schemeClr val="dk1"/>
              </a:buClr>
              <a:buSzPts val="2400"/>
              <a:buChar char="–"/>
            </a:pPr>
            <a:r>
              <a:rPr lang="en-IN" sz="2400"/>
              <a:t>It deploys a virtual machine manager that can run in privileged mode. </a:t>
            </a:r>
            <a:endParaRPr sz="2400"/>
          </a:p>
        </p:txBody>
      </p:sp>
      <p:pic>
        <p:nvPicPr>
          <p:cNvPr id="1779" name="Google Shape;1779;p192"/>
          <p:cNvPicPr preferRelativeResize="0"/>
          <p:nvPr/>
        </p:nvPicPr>
        <p:blipFill rotWithShape="1">
          <a:blip r:embed="rId3">
            <a:alphaModFix/>
          </a:blip>
          <a:srcRect b="0" l="0" r="0" t="0"/>
          <a:stretch/>
        </p:blipFill>
        <p:spPr>
          <a:xfrm>
            <a:off x="1907704" y="764705"/>
            <a:ext cx="6122566" cy="3703528"/>
          </a:xfrm>
          <a:prstGeom prst="rect">
            <a:avLst/>
          </a:prstGeom>
          <a:noFill/>
          <a:ln>
            <a:noFill/>
          </a:ln>
        </p:spPr>
      </p:pic>
      <p:sp>
        <p:nvSpPr>
          <p:cNvPr id="1780" name="Google Shape;1780;p192"/>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End-user (desktop) virtualization</a:t>
            </a:r>
            <a:endParaRPr b="1" sz="4400">
              <a:solidFill>
                <a:schemeClr val="dk1"/>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93"/>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Clr>
                <a:schemeClr val="dk1"/>
              </a:buClr>
              <a:buSzPts val="2400"/>
              <a:buChar char="–"/>
            </a:pPr>
            <a:r>
              <a:rPr lang="en-IN" sz="2400"/>
              <a:t>It provides hooks for the VMware application to process specific I/O requests eventually by relaying such requests to the host operating system via system calls.</a:t>
            </a:r>
            <a:endParaRPr sz="2400"/>
          </a:p>
        </p:txBody>
      </p:sp>
      <p:pic>
        <p:nvPicPr>
          <p:cNvPr id="1786" name="Google Shape;1786;p193"/>
          <p:cNvPicPr preferRelativeResize="0"/>
          <p:nvPr/>
        </p:nvPicPr>
        <p:blipFill rotWithShape="1">
          <a:blip r:embed="rId3">
            <a:alphaModFix/>
          </a:blip>
          <a:srcRect b="0" l="0" r="0" t="0"/>
          <a:stretch/>
        </p:blipFill>
        <p:spPr>
          <a:xfrm>
            <a:off x="1907704" y="764705"/>
            <a:ext cx="6122566" cy="3703528"/>
          </a:xfrm>
          <a:prstGeom prst="rect">
            <a:avLst/>
          </a:prstGeom>
          <a:noFill/>
          <a:ln>
            <a:noFill/>
          </a:ln>
        </p:spPr>
      </p:pic>
      <p:sp>
        <p:nvSpPr>
          <p:cNvPr id="1787" name="Google Shape;1787;p193"/>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End-user (desktop) virtualization</a:t>
            </a:r>
            <a:endParaRPr b="1" sz="4400">
              <a:solidFill>
                <a:schemeClr val="dk1"/>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94"/>
          <p:cNvSpPr txBox="1"/>
          <p:nvPr>
            <p:ph idx="1" type="body"/>
          </p:nvPr>
        </p:nvSpPr>
        <p:spPr>
          <a:xfrm>
            <a:off x="457200" y="980728"/>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VMware provided solutions for server virtualization with different approaches over time. </a:t>
            </a:r>
            <a:endParaRPr sz="2400"/>
          </a:p>
        </p:txBody>
      </p:sp>
      <p:sp>
        <p:nvSpPr>
          <p:cNvPr id="1793" name="Google Shape;1793;p194"/>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95"/>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Initial support for server virtualization was provided by VMware GSX server, </a:t>
            </a:r>
            <a:endParaRPr sz="2400"/>
          </a:p>
          <a:p>
            <a:pPr indent="-342900" lvl="0" marL="342900" rtl="0" algn="l">
              <a:spcBef>
                <a:spcPts val="480"/>
              </a:spcBef>
              <a:spcAft>
                <a:spcPts val="0"/>
              </a:spcAft>
              <a:buClr>
                <a:schemeClr val="dk1"/>
              </a:buClr>
              <a:buSzPts val="2400"/>
              <a:buChar char="•"/>
            </a:pPr>
            <a:r>
              <a:rPr lang="en-IN" sz="2400"/>
              <a:t>VMware GSX server which replicates the approach used for </a:t>
            </a:r>
            <a:r>
              <a:rPr b="1" lang="en-IN" sz="2400"/>
              <a:t>end-user computers and introduces remote management and scripting capabilities</a:t>
            </a:r>
            <a:endParaRPr b="1" sz="2400"/>
          </a:p>
        </p:txBody>
      </p:sp>
      <p:sp>
        <p:nvSpPr>
          <p:cNvPr id="1799" name="Google Shape;1799;p195"/>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pic>
        <p:nvPicPr>
          <p:cNvPr id="1800" name="Google Shape;1800;p195"/>
          <p:cNvPicPr preferRelativeResize="0"/>
          <p:nvPr/>
        </p:nvPicPr>
        <p:blipFill rotWithShape="1">
          <a:blip r:embed="rId3">
            <a:alphaModFix/>
          </a:blip>
          <a:srcRect b="0" l="0" r="0" t="0"/>
          <a:stretch/>
        </p:blipFill>
        <p:spPr>
          <a:xfrm>
            <a:off x="1115616" y="620688"/>
            <a:ext cx="7127453" cy="3864543"/>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96"/>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The architecture is mostly designed to serve the virtualization of Web servers. </a:t>
            </a:r>
            <a:endParaRPr sz="2400"/>
          </a:p>
          <a:p>
            <a:pPr indent="-342900" lvl="0" marL="342900" rtl="0" algn="l">
              <a:spcBef>
                <a:spcPts val="480"/>
              </a:spcBef>
              <a:spcAft>
                <a:spcPts val="0"/>
              </a:spcAft>
              <a:buClr>
                <a:schemeClr val="dk1"/>
              </a:buClr>
              <a:buSzPts val="2400"/>
              <a:buChar char="•"/>
            </a:pPr>
            <a:r>
              <a:rPr b="1" lang="en-IN" sz="2400"/>
              <a:t>A daemon process, called serverd, controls and manages VMware application processes. </a:t>
            </a:r>
            <a:endParaRPr b="1" sz="2400"/>
          </a:p>
        </p:txBody>
      </p:sp>
      <p:sp>
        <p:nvSpPr>
          <p:cNvPr id="1806" name="Google Shape;1806;p196"/>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pic>
        <p:nvPicPr>
          <p:cNvPr id="1807" name="Google Shape;1807;p196"/>
          <p:cNvPicPr preferRelativeResize="0"/>
          <p:nvPr/>
        </p:nvPicPr>
        <p:blipFill rotWithShape="1">
          <a:blip r:embed="rId3">
            <a:alphaModFix/>
          </a:blip>
          <a:srcRect b="0" l="0" r="0" t="0"/>
          <a:stretch/>
        </p:blipFill>
        <p:spPr>
          <a:xfrm>
            <a:off x="1115616" y="620688"/>
            <a:ext cx="7127453" cy="38645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258" name="Google Shape;258;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When it is properly carried out, </a:t>
            </a:r>
            <a:endParaRPr/>
          </a:p>
          <a:p>
            <a:pPr indent="-285750" lvl="1" marL="742950" rtl="0" algn="l">
              <a:spcBef>
                <a:spcPts val="480"/>
              </a:spcBef>
              <a:spcAft>
                <a:spcPts val="0"/>
              </a:spcAft>
              <a:buClr>
                <a:schemeClr val="dk1"/>
              </a:buClr>
              <a:buSzPts val="2400"/>
              <a:buChar char="–"/>
            </a:pPr>
            <a:r>
              <a:rPr lang="en-IN" sz="2400"/>
              <a:t>this process takes place </a:t>
            </a:r>
            <a:r>
              <a:rPr lang="en-IN" sz="2400" u="sng"/>
              <a:t>without any noticeable effect from the end user’s point of view(a matter of milliseconds).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Can also be </a:t>
            </a:r>
            <a:r>
              <a:rPr lang="en-IN" sz="2400" u="sng"/>
              <a:t>used for load balancing</a:t>
            </a:r>
            <a:r>
              <a:rPr lang="en-IN" sz="2400"/>
              <a:t> </a:t>
            </a:r>
            <a:endParaRPr/>
          </a:p>
          <a:p>
            <a:pPr indent="-285750" lvl="1" marL="742950" rtl="0" algn="l">
              <a:spcBef>
                <a:spcPts val="480"/>
              </a:spcBef>
              <a:spcAft>
                <a:spcPts val="0"/>
              </a:spcAft>
              <a:buClr>
                <a:schemeClr val="dk1"/>
              </a:buClr>
              <a:buSzPts val="2400"/>
              <a:buChar char="–"/>
            </a:pPr>
            <a:r>
              <a:rPr lang="en-IN" sz="2400"/>
              <a:t>work is shared among computers </a:t>
            </a:r>
            <a:endParaRPr/>
          </a:p>
          <a:p>
            <a:pPr indent="-285750" lvl="1" marL="742950" rtl="0" algn="l">
              <a:spcBef>
                <a:spcPts val="480"/>
              </a:spcBef>
              <a:spcAft>
                <a:spcPts val="0"/>
              </a:spcAft>
              <a:buClr>
                <a:schemeClr val="dk1"/>
              </a:buClr>
              <a:buSzPts val="2400"/>
              <a:buChar char="–"/>
            </a:pPr>
            <a:r>
              <a:rPr lang="en-IN" sz="2400"/>
              <a:t>to optimize the utilization of available CPU Resources. </a:t>
            </a:r>
            <a:endParaRPr sz="2400"/>
          </a:p>
        </p:txBody>
      </p:sp>
      <p:sp>
        <p:nvSpPr>
          <p:cNvPr id="259" name="Google Shape;259;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60" name="Google Shape;260;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61" name="Google Shape;261;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97"/>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These applications are then connected to the virtual machine instances by means of the VMware driver </a:t>
            </a:r>
            <a:r>
              <a:rPr lang="en-IN" sz="2400"/>
              <a:t>installed on the host operating system. </a:t>
            </a:r>
            <a:endParaRPr sz="2400"/>
          </a:p>
          <a:p>
            <a:pPr indent="-342900" lvl="0" marL="342900" rtl="0" algn="l">
              <a:spcBef>
                <a:spcPts val="480"/>
              </a:spcBef>
              <a:spcAft>
                <a:spcPts val="0"/>
              </a:spcAft>
              <a:buClr>
                <a:schemeClr val="dk1"/>
              </a:buClr>
              <a:buSzPts val="2400"/>
              <a:buChar char="•"/>
            </a:pPr>
            <a:r>
              <a:rPr b="1" lang="en-IN" sz="2400"/>
              <a:t>Virtual machine instances are managed by the VMM </a:t>
            </a:r>
            <a:r>
              <a:rPr lang="en-IN" sz="2400"/>
              <a:t>as described previously.</a:t>
            </a:r>
            <a:endParaRPr sz="2400"/>
          </a:p>
        </p:txBody>
      </p:sp>
      <p:sp>
        <p:nvSpPr>
          <p:cNvPr id="1813" name="Google Shape;1813;p197"/>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pic>
        <p:nvPicPr>
          <p:cNvPr id="1814" name="Google Shape;1814;p197"/>
          <p:cNvPicPr preferRelativeResize="0"/>
          <p:nvPr/>
        </p:nvPicPr>
        <p:blipFill rotWithShape="1">
          <a:blip r:embed="rId3">
            <a:alphaModFix/>
          </a:blip>
          <a:srcRect b="0" l="0" r="0" t="0"/>
          <a:stretch/>
        </p:blipFill>
        <p:spPr>
          <a:xfrm>
            <a:off x="1115616" y="620688"/>
            <a:ext cx="7127453" cy="3864543"/>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98"/>
          <p:cNvSpPr txBox="1"/>
          <p:nvPr>
            <p:ph idx="1" type="body"/>
          </p:nvPr>
        </p:nvSpPr>
        <p:spPr>
          <a:xfrm>
            <a:off x="457200" y="4468233"/>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User requests for virtual machine management and provisioning are routed from the Web server through the VMM by means of serverd.</a:t>
            </a:r>
            <a:endParaRPr b="1" sz="2400"/>
          </a:p>
        </p:txBody>
      </p:sp>
      <p:sp>
        <p:nvSpPr>
          <p:cNvPr id="1820" name="Google Shape;1820;p198"/>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pic>
        <p:nvPicPr>
          <p:cNvPr id="1821" name="Google Shape;1821;p198"/>
          <p:cNvPicPr preferRelativeResize="0"/>
          <p:nvPr/>
        </p:nvPicPr>
        <p:blipFill rotWithShape="1">
          <a:blip r:embed="rId3">
            <a:alphaModFix/>
          </a:blip>
          <a:srcRect b="0" l="0" r="0" t="0"/>
          <a:stretch/>
        </p:blipFill>
        <p:spPr>
          <a:xfrm>
            <a:off x="1115616" y="620688"/>
            <a:ext cx="7127453" cy="3864543"/>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99"/>
          <p:cNvSpPr txBox="1"/>
          <p:nvPr>
            <p:ph idx="1" type="body"/>
          </p:nvPr>
        </p:nvSpPr>
        <p:spPr>
          <a:xfrm>
            <a:off x="477281" y="1340768"/>
            <a:ext cx="8229600" cy="1841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VMware ESX Server and its enhanced version, VMWare ESXi Server, are examples of the hypervisor-based approach. </a:t>
            </a:r>
            <a:endParaRPr b="1" sz="2400"/>
          </a:p>
          <a:p>
            <a:pPr indent="-342900" lvl="0" marL="342900" rtl="0" algn="l">
              <a:spcBef>
                <a:spcPts val="480"/>
              </a:spcBef>
              <a:spcAft>
                <a:spcPts val="0"/>
              </a:spcAft>
              <a:buClr>
                <a:schemeClr val="dk1"/>
              </a:buClr>
              <a:buSzPts val="2400"/>
              <a:buChar char="•"/>
            </a:pPr>
            <a:r>
              <a:rPr b="1" lang="en-IN" sz="2400"/>
              <a:t>Both can be installed on bare metal servers and provide services for virtual machine management. </a:t>
            </a:r>
            <a:endParaRPr b="1" sz="2400"/>
          </a:p>
          <a:p>
            <a:pPr indent="-342900" lvl="0" marL="342900" rtl="0" algn="l">
              <a:spcBef>
                <a:spcPts val="480"/>
              </a:spcBef>
              <a:spcAft>
                <a:spcPts val="0"/>
              </a:spcAft>
              <a:buClr>
                <a:schemeClr val="dk1"/>
              </a:buClr>
              <a:buSzPts val="2400"/>
              <a:buChar char="•"/>
            </a:pPr>
            <a:r>
              <a:rPr lang="en-IN" sz="2400"/>
              <a:t>The two solutions provide the same services but differ in the internal  architecture, more specifically in the organization of the hypervisor kernel. </a:t>
            </a:r>
            <a:endParaRPr sz="2400"/>
          </a:p>
        </p:txBody>
      </p:sp>
      <p:sp>
        <p:nvSpPr>
          <p:cNvPr id="1827" name="Google Shape;1827;p199"/>
          <p:cNvSpPr txBox="1"/>
          <p:nvPr/>
        </p:nvSpPr>
        <p:spPr>
          <a:xfrm>
            <a:off x="457200" y="274638"/>
            <a:ext cx="8229600" cy="490066"/>
          </a:xfrm>
          <a:prstGeom prst="rect">
            <a:avLst/>
          </a:prstGeom>
          <a:noFill/>
          <a:ln>
            <a:noFill/>
          </a:ln>
        </p:spPr>
        <p:txBody>
          <a:bodyPr anchorCtr="0" anchor="ctr" bIns="45700" lIns="91425" spcFirstLastPara="1" rIns="91425" wrap="square" tIns="45700">
            <a:normAutofit fontScale="67500" lnSpcReduction="20000"/>
          </a:bodyPr>
          <a:lstStyle/>
          <a:p>
            <a:pPr indent="0" lvl="0" marL="0" marR="0" rtl="0" algn="ctr">
              <a:spcBef>
                <a:spcPts val="0"/>
              </a:spcBef>
              <a:spcAft>
                <a:spcPts val="0"/>
              </a:spcAft>
              <a:buClr>
                <a:schemeClr val="dk1"/>
              </a:buClr>
              <a:buSzPct val="100000"/>
              <a:buFont typeface="Calibri"/>
              <a:buNone/>
            </a:pPr>
            <a:r>
              <a:rPr b="1" lang="en-IN" sz="4400">
                <a:solidFill>
                  <a:schemeClr val="dk1"/>
                </a:solidFill>
                <a:latin typeface="Calibri"/>
                <a:ea typeface="Calibri"/>
                <a:cs typeface="Calibri"/>
                <a:sym typeface="Calibri"/>
              </a:rPr>
              <a:t>Server virtualization </a:t>
            </a:r>
            <a:endParaRPr b="1" sz="4400">
              <a:solidFill>
                <a:schemeClr val="dk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33" name="Google Shape;1833;p2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VMware provides a set of products covering the entire stack of cloud computing, </a:t>
            </a:r>
            <a:endParaRPr sz="2400"/>
          </a:p>
          <a:p>
            <a:pPr indent="-285750" lvl="1" marL="742950" rtl="0" algn="l">
              <a:spcBef>
                <a:spcPts val="480"/>
              </a:spcBef>
              <a:spcAft>
                <a:spcPts val="0"/>
              </a:spcAft>
              <a:buClr>
                <a:schemeClr val="dk1"/>
              </a:buClr>
              <a:buSzPts val="2400"/>
              <a:buChar char="–"/>
            </a:pPr>
            <a:r>
              <a:rPr b="1" lang="en-IN" sz="2400"/>
              <a:t>from infrastructure management to Software-as-a-Service solutions hosted in the cloud. </a:t>
            </a:r>
            <a:endParaRPr b="1" sz="2400"/>
          </a:p>
          <a:p>
            <a:pPr indent="-190500" lvl="0" marL="342900" rtl="0" algn="l">
              <a:spcBef>
                <a:spcPts val="480"/>
              </a:spcBef>
              <a:spcAft>
                <a:spcPts val="0"/>
              </a:spcAft>
              <a:buClr>
                <a:schemeClr val="dk1"/>
              </a:buClr>
              <a:buSzPts val="2400"/>
              <a:buNone/>
            </a:pPr>
            <a:r>
              <a:t/>
            </a:r>
            <a:endParaRPr sz="24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01"/>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39" name="Google Shape;1839;p201"/>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Figure 3.16 gives an overview of the different solutions offered and how they relate to each other.</a:t>
            </a:r>
            <a:endParaRPr sz="2400"/>
          </a:p>
        </p:txBody>
      </p:sp>
      <p:pic>
        <p:nvPicPr>
          <p:cNvPr id="1840" name="Google Shape;1840;p201"/>
          <p:cNvPicPr preferRelativeResize="0"/>
          <p:nvPr/>
        </p:nvPicPr>
        <p:blipFill rotWithShape="1">
          <a:blip r:embed="rId3">
            <a:alphaModFix/>
          </a:blip>
          <a:srcRect b="0" l="0" r="0" t="0"/>
          <a:stretch/>
        </p:blipFill>
        <p:spPr>
          <a:xfrm>
            <a:off x="35496" y="1844824"/>
            <a:ext cx="9001000" cy="446291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202"/>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46" name="Google Shape;1846;p202"/>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ESX and ESXi constitute the building blocks</a:t>
            </a:r>
            <a:r>
              <a:rPr lang="en-IN" sz="2400"/>
              <a:t> of the solution for virtual infrastructure management: </a:t>
            </a:r>
            <a:endParaRPr sz="2400"/>
          </a:p>
        </p:txBody>
      </p:sp>
      <p:pic>
        <p:nvPicPr>
          <p:cNvPr id="1847" name="Google Shape;1847;p202"/>
          <p:cNvPicPr preferRelativeResize="0"/>
          <p:nvPr/>
        </p:nvPicPr>
        <p:blipFill rotWithShape="1">
          <a:blip r:embed="rId3">
            <a:alphaModFix/>
          </a:blip>
          <a:srcRect b="0" l="0" r="0" t="28986"/>
          <a:stretch/>
        </p:blipFill>
        <p:spPr>
          <a:xfrm>
            <a:off x="611560" y="2996952"/>
            <a:ext cx="8208912" cy="331236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03"/>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53" name="Google Shape;1853;p203"/>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A pool of virtualized servers is tied together and remotely managed as a whole by VMware vSphere. </a:t>
            </a:r>
            <a:endParaRPr b="1" sz="2400"/>
          </a:p>
        </p:txBody>
      </p:sp>
      <p:pic>
        <p:nvPicPr>
          <p:cNvPr id="1854" name="Google Shape;1854;p203"/>
          <p:cNvPicPr preferRelativeResize="0"/>
          <p:nvPr/>
        </p:nvPicPr>
        <p:blipFill rotWithShape="1">
          <a:blip r:embed="rId3">
            <a:alphaModFix/>
          </a:blip>
          <a:srcRect b="0" l="0" r="0" t="28986"/>
          <a:stretch/>
        </p:blipFill>
        <p:spPr>
          <a:xfrm>
            <a:off x="611560" y="2996952"/>
            <a:ext cx="8208912" cy="3312367"/>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204"/>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60" name="Google Shape;1860;p204"/>
          <p:cNvSpPr txBox="1"/>
          <p:nvPr>
            <p:ph idx="1" type="body"/>
          </p:nvPr>
        </p:nvSpPr>
        <p:spPr>
          <a:xfrm>
            <a:off x="467544" y="764704"/>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vSphere- </a:t>
            </a:r>
            <a:endParaRPr/>
          </a:p>
          <a:p>
            <a:pPr indent="-342900" lvl="0" marL="342900" rtl="0" algn="l">
              <a:spcBef>
                <a:spcPts val="480"/>
              </a:spcBef>
              <a:spcAft>
                <a:spcPts val="0"/>
              </a:spcAft>
              <a:buClr>
                <a:schemeClr val="dk1"/>
              </a:buClr>
              <a:buSzPts val="2400"/>
              <a:buChar char="•"/>
            </a:pPr>
            <a:r>
              <a:rPr lang="en-IN" sz="2400"/>
              <a:t>As a virtualization platform it provides a set of basic services besides virtual compute services: </a:t>
            </a:r>
            <a:endParaRPr sz="2400"/>
          </a:p>
          <a:p>
            <a:pPr indent="-342900" lvl="0" marL="342900" rtl="0" algn="l">
              <a:spcBef>
                <a:spcPts val="480"/>
              </a:spcBef>
              <a:spcAft>
                <a:spcPts val="0"/>
              </a:spcAft>
              <a:buClr>
                <a:schemeClr val="dk1"/>
              </a:buClr>
              <a:buSzPts val="2400"/>
              <a:buChar char="•"/>
            </a:pPr>
            <a:r>
              <a:rPr b="1" lang="en-IN" sz="2400"/>
              <a:t>Virtual file system, </a:t>
            </a:r>
            <a:endParaRPr b="1" sz="2400"/>
          </a:p>
          <a:p>
            <a:pPr indent="-342900" lvl="0" marL="342900" rtl="0" algn="l">
              <a:spcBef>
                <a:spcPts val="480"/>
              </a:spcBef>
              <a:spcAft>
                <a:spcPts val="0"/>
              </a:spcAft>
              <a:buClr>
                <a:schemeClr val="dk1"/>
              </a:buClr>
              <a:buSzPts val="2400"/>
              <a:buChar char="•"/>
            </a:pPr>
            <a:r>
              <a:rPr b="1" lang="en-IN" sz="2400"/>
              <a:t>virtual storage, and </a:t>
            </a:r>
            <a:endParaRPr b="1" sz="2400"/>
          </a:p>
          <a:p>
            <a:pPr indent="-342900" lvl="0" marL="342900" rtl="0" algn="l">
              <a:spcBef>
                <a:spcPts val="480"/>
              </a:spcBef>
              <a:spcAft>
                <a:spcPts val="0"/>
              </a:spcAft>
              <a:buClr>
                <a:schemeClr val="dk1"/>
              </a:buClr>
              <a:buSzPts val="2400"/>
              <a:buChar char="•"/>
            </a:pPr>
            <a:r>
              <a:rPr b="1" lang="en-IN" sz="2400"/>
              <a:t>virtual network </a:t>
            </a:r>
            <a:endParaRPr b="1" sz="2400"/>
          </a:p>
          <a:p>
            <a:pPr indent="-342900" lvl="0" marL="342900" rtl="0" algn="l">
              <a:spcBef>
                <a:spcPts val="480"/>
              </a:spcBef>
              <a:spcAft>
                <a:spcPts val="0"/>
              </a:spcAft>
              <a:buClr>
                <a:schemeClr val="dk1"/>
              </a:buClr>
              <a:buSzPts val="2400"/>
              <a:buChar char="•"/>
            </a:pPr>
            <a:r>
              <a:rPr lang="en-IN" sz="2400"/>
              <a:t>constitute the core of the infrastructure; </a:t>
            </a:r>
            <a:endParaRPr sz="2400"/>
          </a:p>
        </p:txBody>
      </p:sp>
      <p:pic>
        <p:nvPicPr>
          <p:cNvPr id="1861" name="Google Shape;1861;p204"/>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05"/>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67" name="Google Shape;1867;p205"/>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application services, such as </a:t>
            </a:r>
            <a:endParaRPr sz="2400"/>
          </a:p>
          <a:p>
            <a:pPr indent="-342900" lvl="0" marL="342900" rtl="0" algn="l">
              <a:spcBef>
                <a:spcPts val="480"/>
              </a:spcBef>
              <a:spcAft>
                <a:spcPts val="0"/>
              </a:spcAft>
              <a:buClr>
                <a:schemeClr val="dk1"/>
              </a:buClr>
              <a:buSzPts val="2400"/>
              <a:buChar char="•"/>
            </a:pPr>
            <a:r>
              <a:rPr b="1" lang="en-IN" sz="2400"/>
              <a:t>virtual machine migration, </a:t>
            </a:r>
            <a:endParaRPr b="1" sz="2400"/>
          </a:p>
          <a:p>
            <a:pPr indent="-342900" lvl="0" marL="342900" rtl="0" algn="l">
              <a:spcBef>
                <a:spcPts val="480"/>
              </a:spcBef>
              <a:spcAft>
                <a:spcPts val="0"/>
              </a:spcAft>
              <a:buClr>
                <a:schemeClr val="dk1"/>
              </a:buClr>
              <a:buSzPts val="2400"/>
              <a:buChar char="•"/>
            </a:pPr>
            <a:r>
              <a:rPr b="1" lang="en-IN" sz="2400"/>
              <a:t>storage migration, </a:t>
            </a:r>
            <a:endParaRPr b="1" sz="2400"/>
          </a:p>
          <a:p>
            <a:pPr indent="-342900" lvl="0" marL="342900" rtl="0" algn="l">
              <a:spcBef>
                <a:spcPts val="480"/>
              </a:spcBef>
              <a:spcAft>
                <a:spcPts val="0"/>
              </a:spcAft>
              <a:buClr>
                <a:schemeClr val="dk1"/>
              </a:buClr>
              <a:buSzPts val="2400"/>
              <a:buChar char="•"/>
            </a:pPr>
            <a:r>
              <a:rPr b="1" lang="en-IN" sz="2400"/>
              <a:t>data recovery, and </a:t>
            </a:r>
            <a:endParaRPr b="1" sz="2400"/>
          </a:p>
          <a:p>
            <a:pPr indent="-342900" lvl="0" marL="342900" rtl="0" algn="l">
              <a:spcBef>
                <a:spcPts val="480"/>
              </a:spcBef>
              <a:spcAft>
                <a:spcPts val="0"/>
              </a:spcAft>
              <a:buClr>
                <a:schemeClr val="dk1"/>
              </a:buClr>
              <a:buSzPts val="2400"/>
              <a:buChar char="•"/>
            </a:pPr>
            <a:r>
              <a:rPr b="1" lang="en-IN" sz="2400"/>
              <a:t>security zones</a:t>
            </a:r>
            <a:r>
              <a:rPr lang="en-IN" sz="2400"/>
              <a:t>, complete the </a:t>
            </a:r>
            <a:r>
              <a:rPr b="1" lang="en-IN" sz="2400"/>
              <a:t>services offered by vSphere</a:t>
            </a:r>
            <a:r>
              <a:rPr lang="en-IN" sz="2400"/>
              <a:t>.</a:t>
            </a:r>
            <a:endParaRPr sz="2400"/>
          </a:p>
        </p:txBody>
      </p:sp>
      <p:pic>
        <p:nvPicPr>
          <p:cNvPr id="1868" name="Google Shape;1868;p205"/>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06"/>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74" name="Google Shape;1874;p206"/>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management of the infrastructure is operated by VMware vCenter, </a:t>
            </a:r>
            <a:endParaRPr sz="2400"/>
          </a:p>
          <a:p>
            <a:pPr indent="-342900" lvl="0" marL="342900" rtl="0" algn="l">
              <a:spcBef>
                <a:spcPts val="480"/>
              </a:spcBef>
              <a:spcAft>
                <a:spcPts val="0"/>
              </a:spcAft>
              <a:buClr>
                <a:schemeClr val="dk1"/>
              </a:buClr>
              <a:buSzPts val="2400"/>
              <a:buChar char="•"/>
            </a:pPr>
            <a:r>
              <a:rPr lang="en-IN" sz="2400"/>
              <a:t>which provides </a:t>
            </a:r>
            <a:r>
              <a:rPr b="1" lang="en-IN" sz="2400"/>
              <a:t>centralized administration and management of vSphere installations in a data center environment</a:t>
            </a:r>
            <a:endParaRPr b="1" sz="2400"/>
          </a:p>
        </p:txBody>
      </p:sp>
      <p:pic>
        <p:nvPicPr>
          <p:cNvPr id="1875" name="Google Shape;1875;p206"/>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What is Virtualization?</a:t>
            </a:r>
            <a:endParaRPr/>
          </a:p>
        </p:txBody>
      </p:sp>
      <p:sp>
        <p:nvSpPr>
          <p:cNvPr id="98" name="Google Shape;98;p2"/>
          <p:cNvSpPr txBox="1"/>
          <p:nvPr>
            <p:ph idx="1" type="body"/>
          </p:nvPr>
        </p:nvSpPr>
        <p:spPr>
          <a:xfrm>
            <a:off x="467544" y="1340768"/>
            <a:ext cx="8229600" cy="21168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The Software methods (including hypervisors)used to allow </a:t>
            </a:r>
            <a:r>
              <a:rPr lang="en-IN" sz="2800" u="sng"/>
              <a:t>multiple virtual computing resources to run on a single hardware platform.</a:t>
            </a:r>
            <a:endParaRPr sz="2800" u="sng"/>
          </a:p>
        </p:txBody>
      </p:sp>
      <p:sp>
        <p:nvSpPr>
          <p:cNvPr id="99" name="Google Shape;99;p2"/>
          <p:cNvSpPr txBox="1"/>
          <p:nvPr/>
        </p:nvSpPr>
        <p:spPr>
          <a:xfrm>
            <a:off x="323528" y="336612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b="0" i="0" lang="en-IN" sz="4400" u="none" cap="none" strike="noStrike">
                <a:solidFill>
                  <a:schemeClr val="dk1"/>
                </a:solidFill>
                <a:latin typeface="Calibri"/>
                <a:ea typeface="Calibri"/>
                <a:cs typeface="Calibri"/>
                <a:sym typeface="Calibri"/>
              </a:rPr>
              <a:t>What is a VM?</a:t>
            </a:r>
            <a:endParaRPr b="0" i="0" sz="4400" u="none" cap="none" strike="noStrike">
              <a:solidFill>
                <a:schemeClr val="dk1"/>
              </a:solidFill>
              <a:latin typeface="Calibri"/>
              <a:ea typeface="Calibri"/>
              <a:cs typeface="Calibri"/>
              <a:sym typeface="Calibri"/>
            </a:endParaRPr>
          </a:p>
        </p:txBody>
      </p:sp>
      <p:sp>
        <p:nvSpPr>
          <p:cNvPr id="100" name="Google Shape;100;p2"/>
          <p:cNvSpPr txBox="1"/>
          <p:nvPr/>
        </p:nvSpPr>
        <p:spPr>
          <a:xfrm>
            <a:off x="467544" y="4408512"/>
            <a:ext cx="8229600" cy="2116832"/>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800"/>
              <a:buFont typeface="Arial"/>
              <a:buChar char="•"/>
            </a:pPr>
            <a:r>
              <a:rPr b="0" i="0" lang="en-IN" sz="2800" u="none" cap="none" strike="noStrike">
                <a:solidFill>
                  <a:schemeClr val="dk1"/>
                </a:solidFill>
                <a:latin typeface="Calibri"/>
                <a:ea typeface="Calibri"/>
                <a:cs typeface="Calibri"/>
                <a:sym typeface="Calibri"/>
              </a:rPr>
              <a:t>A </a:t>
            </a:r>
            <a:r>
              <a:rPr b="0" i="0" lang="en-IN" sz="2800" u="sng" cap="none" strike="noStrike">
                <a:solidFill>
                  <a:schemeClr val="dk1"/>
                </a:solidFill>
                <a:latin typeface="Calibri"/>
                <a:ea typeface="Calibri"/>
                <a:cs typeface="Calibri"/>
                <a:sym typeface="Calibri"/>
              </a:rPr>
              <a:t>Software Virtualization of a Computer Hardware that executes program like a physical computer </a:t>
            </a:r>
            <a:r>
              <a:rPr b="0" i="0" lang="en-IN" sz="2800" u="none" cap="none" strike="noStrike">
                <a:solidFill>
                  <a:schemeClr val="dk1"/>
                </a:solidFill>
                <a:latin typeface="Calibri"/>
                <a:ea typeface="Calibri"/>
                <a:cs typeface="Calibri"/>
                <a:sym typeface="Calibri"/>
              </a:rPr>
              <a:t>and can be interacted with like a physical computer.</a:t>
            </a:r>
            <a:endParaRPr b="0" i="0" sz="2800" u="none" cap="none" strike="noStrike">
              <a:solidFill>
                <a:schemeClr val="dk1"/>
              </a:solidFill>
              <a:latin typeface="Calibri"/>
              <a:ea typeface="Calibri"/>
              <a:cs typeface="Calibri"/>
              <a:sym typeface="Calibri"/>
            </a:endParaRPr>
          </a:p>
        </p:txBody>
      </p:sp>
      <p:sp>
        <p:nvSpPr>
          <p:cNvPr id="101" name="Google Shape;101;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2" name="Google Shape;102;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3" name="Google Shape;103;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267" name="Google Shape;26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68" name="Google Shape;268;p20"/>
          <p:cNvPicPr preferRelativeResize="0"/>
          <p:nvPr/>
        </p:nvPicPr>
        <p:blipFill rotWithShape="1">
          <a:blip r:embed="rId3">
            <a:alphaModFix/>
          </a:blip>
          <a:srcRect b="9468" l="35810" r="19123" t="26984"/>
          <a:stretch/>
        </p:blipFill>
        <p:spPr>
          <a:xfrm>
            <a:off x="611560" y="1628800"/>
            <a:ext cx="8064896" cy="4648531"/>
          </a:xfrm>
          <a:prstGeom prst="rect">
            <a:avLst/>
          </a:prstGeom>
          <a:noFill/>
          <a:ln>
            <a:noFill/>
          </a:ln>
        </p:spPr>
      </p:pic>
      <p:sp>
        <p:nvSpPr>
          <p:cNvPr id="269" name="Google Shape;2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70" name="Google Shape;2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71" name="Google Shape;2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07"/>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81" name="Google Shape;1881;p207"/>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collection of virtualized data centers are turned into a </a:t>
            </a:r>
            <a:r>
              <a:rPr b="1" lang="en-IN" sz="2400"/>
              <a:t>Infrastructure-as-a-Service cloud by VMware vCloud, </a:t>
            </a:r>
            <a:endParaRPr b="1" sz="2400"/>
          </a:p>
          <a:p>
            <a:pPr indent="-342900" lvl="0" marL="342900" rtl="0" algn="l">
              <a:spcBef>
                <a:spcPts val="480"/>
              </a:spcBef>
              <a:spcAft>
                <a:spcPts val="0"/>
              </a:spcAft>
              <a:buClr>
                <a:schemeClr val="dk1"/>
              </a:buClr>
              <a:buSzPts val="2400"/>
              <a:buChar char="•"/>
            </a:pPr>
            <a:r>
              <a:rPr lang="en-IN" sz="2400"/>
              <a:t>which allows service providers </a:t>
            </a:r>
            <a:r>
              <a:rPr b="1" lang="en-IN" sz="2400"/>
              <a:t>to make available to end users virtual computing environments on demand on a pay-per-use basis.</a:t>
            </a:r>
            <a:endParaRPr/>
          </a:p>
          <a:p>
            <a:pPr indent="-342900" lvl="0" marL="342900" rtl="0" algn="l">
              <a:spcBef>
                <a:spcPts val="480"/>
              </a:spcBef>
              <a:spcAft>
                <a:spcPts val="0"/>
              </a:spcAft>
              <a:buClr>
                <a:schemeClr val="dk1"/>
              </a:buClr>
              <a:buSzPts val="2400"/>
              <a:buChar char="•"/>
            </a:pPr>
            <a:r>
              <a:rPr b="1" lang="en-IN" sz="2400"/>
              <a:t>IAAS</a:t>
            </a:r>
            <a:endParaRPr b="1" sz="2400"/>
          </a:p>
        </p:txBody>
      </p:sp>
      <p:pic>
        <p:nvPicPr>
          <p:cNvPr id="1882" name="Google Shape;1882;p207"/>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08"/>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88" name="Google Shape;1888;p208"/>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A Web portal provides access to the provisioning services of vCloud, </a:t>
            </a:r>
            <a:r>
              <a:rPr lang="en-IN" sz="2400"/>
              <a:t>and end users </a:t>
            </a:r>
            <a:r>
              <a:rPr b="1" lang="en-IN" sz="2400"/>
              <a:t>can self provision virtual machines by choosing from available templates and setting up virtual networks</a:t>
            </a:r>
            <a:r>
              <a:rPr lang="en-IN" sz="2400"/>
              <a:t> among virtual instances.</a:t>
            </a:r>
            <a:endParaRPr sz="2400"/>
          </a:p>
        </p:txBody>
      </p:sp>
      <p:pic>
        <p:nvPicPr>
          <p:cNvPr id="1889" name="Google Shape;1889;p208"/>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09"/>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895" name="Google Shape;1895;p209"/>
          <p:cNvSpPr txBox="1"/>
          <p:nvPr>
            <p:ph idx="1" type="body"/>
          </p:nvPr>
        </p:nvSpPr>
        <p:spPr>
          <a:xfrm>
            <a:off x="493204" y="764704"/>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VMware also provides a solution for </a:t>
            </a:r>
            <a:r>
              <a:rPr b="1" lang="en-IN" sz="2400"/>
              <a:t>application development in the cloud with VMware vFabric, </a:t>
            </a:r>
            <a:endParaRPr b="1" sz="2400"/>
          </a:p>
          <a:p>
            <a:pPr indent="-342900" lvl="0" marL="342900" rtl="0" algn="l">
              <a:spcBef>
                <a:spcPts val="480"/>
              </a:spcBef>
              <a:spcAft>
                <a:spcPts val="0"/>
              </a:spcAft>
              <a:buClr>
                <a:schemeClr val="dk1"/>
              </a:buClr>
              <a:buSzPts val="2400"/>
              <a:buChar char="•"/>
            </a:pPr>
            <a:r>
              <a:rPr lang="en-IN" sz="2400"/>
              <a:t>vFabric is a set of components that facilitate the </a:t>
            </a:r>
            <a:r>
              <a:rPr b="1" lang="en-IN" sz="2400"/>
              <a:t>development of scalable Web applications </a:t>
            </a:r>
            <a:r>
              <a:rPr lang="en-IN" sz="2400"/>
              <a:t>on top of a virtualized infrastructure</a:t>
            </a:r>
            <a:endParaRPr/>
          </a:p>
          <a:p>
            <a:pPr indent="-342900" lvl="0" marL="342900" rtl="0" algn="l">
              <a:spcBef>
                <a:spcPts val="480"/>
              </a:spcBef>
              <a:spcAft>
                <a:spcPts val="0"/>
              </a:spcAft>
              <a:buClr>
                <a:schemeClr val="dk1"/>
              </a:buClr>
              <a:buSzPts val="2400"/>
              <a:buChar char="•"/>
            </a:pPr>
            <a:r>
              <a:rPr b="1" lang="en-IN" sz="2400"/>
              <a:t>PAAS</a:t>
            </a:r>
            <a:endParaRPr sz="2400"/>
          </a:p>
        </p:txBody>
      </p:sp>
      <p:pic>
        <p:nvPicPr>
          <p:cNvPr id="1896" name="Google Shape;1896;p209"/>
          <p:cNvPicPr preferRelativeResize="0"/>
          <p:nvPr/>
        </p:nvPicPr>
        <p:blipFill rotWithShape="1">
          <a:blip r:embed="rId3">
            <a:alphaModFix/>
          </a:blip>
          <a:srcRect b="0" l="0" r="0" t="0"/>
          <a:stretch/>
        </p:blipFill>
        <p:spPr>
          <a:xfrm>
            <a:off x="1835696" y="3861048"/>
            <a:ext cx="5809160" cy="288032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10"/>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902" name="Google Shape;1902;p210"/>
          <p:cNvSpPr txBox="1"/>
          <p:nvPr>
            <p:ph idx="1" type="body"/>
          </p:nvPr>
        </p:nvSpPr>
        <p:spPr>
          <a:xfrm>
            <a:off x="493204" y="764704"/>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vFabric is a collection of components for application monitoring, scalable data management, and scalable execution and </a:t>
            </a:r>
            <a:r>
              <a:rPr b="1" lang="en-IN" sz="2400"/>
              <a:t>provisioning of Java Web applications</a:t>
            </a:r>
            <a:endParaRPr b="1" sz="2400"/>
          </a:p>
        </p:txBody>
      </p:sp>
      <p:pic>
        <p:nvPicPr>
          <p:cNvPr id="1903" name="Google Shape;1903;p210"/>
          <p:cNvPicPr preferRelativeResize="0"/>
          <p:nvPr/>
        </p:nvPicPr>
        <p:blipFill rotWithShape="1">
          <a:blip r:embed="rId3">
            <a:alphaModFix/>
          </a:blip>
          <a:srcRect b="0" l="0" r="0" t="0"/>
          <a:stretch/>
        </p:blipFill>
        <p:spPr>
          <a:xfrm>
            <a:off x="1835696" y="3861048"/>
            <a:ext cx="5809160" cy="288032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11"/>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909" name="Google Shape;1909;p211"/>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Finally, at the top of the cloud computing stack, VMware provides Zimbra, </a:t>
            </a:r>
            <a:r>
              <a:rPr b="1" lang="en-IN" sz="2400"/>
              <a:t>a solution for office automation, messaging, and collaboration that is completely hosted in the cloud </a:t>
            </a:r>
            <a:r>
              <a:rPr lang="en-IN" sz="2400"/>
              <a:t>and accessible from anywhere. </a:t>
            </a:r>
            <a:endParaRPr sz="2400"/>
          </a:p>
          <a:p>
            <a:pPr indent="-342900" lvl="0" marL="342900" rtl="0" algn="l">
              <a:spcBef>
                <a:spcPts val="480"/>
              </a:spcBef>
              <a:spcAft>
                <a:spcPts val="0"/>
              </a:spcAft>
              <a:buClr>
                <a:schemeClr val="dk1"/>
              </a:buClr>
              <a:buSzPts val="2400"/>
              <a:buChar char="•"/>
            </a:pPr>
            <a:r>
              <a:rPr lang="en-IN" sz="2400"/>
              <a:t>SaaS</a:t>
            </a:r>
            <a:endParaRPr sz="2400"/>
          </a:p>
        </p:txBody>
      </p:sp>
      <p:pic>
        <p:nvPicPr>
          <p:cNvPr id="1910" name="Google Shape;1910;p211"/>
          <p:cNvPicPr preferRelativeResize="0"/>
          <p:nvPr/>
        </p:nvPicPr>
        <p:blipFill rotWithShape="1">
          <a:blip r:embed="rId3">
            <a:alphaModFix/>
          </a:blip>
          <a:srcRect b="0" l="0" r="0" t="0"/>
          <a:stretch/>
        </p:blipFill>
        <p:spPr>
          <a:xfrm>
            <a:off x="1835696" y="3717032"/>
            <a:ext cx="5809160" cy="288032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12"/>
          <p:cNvSpPr txBox="1"/>
          <p:nvPr>
            <p:ph type="title"/>
          </p:nvPr>
        </p:nvSpPr>
        <p:spPr>
          <a:xfrm>
            <a:off x="0" y="1419"/>
            <a:ext cx="9144000" cy="90730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Infrastructure virtualization and cloud computing solutions </a:t>
            </a:r>
            <a:endParaRPr b="1" sz="3200"/>
          </a:p>
        </p:txBody>
      </p:sp>
      <p:sp>
        <p:nvSpPr>
          <p:cNvPr id="1916" name="Google Shape;1916;p212"/>
          <p:cNvSpPr txBox="1"/>
          <p:nvPr>
            <p:ph idx="1" type="body"/>
          </p:nvPr>
        </p:nvSpPr>
        <p:spPr>
          <a:xfrm>
            <a:off x="493204" y="105273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Zimbra</a:t>
            </a:r>
            <a:r>
              <a:rPr b="1" lang="en-IN" sz="2400"/>
              <a:t> is an SaaS solution that integrates various features into a single software platform providing email and collaboration management.</a:t>
            </a:r>
            <a:endParaRPr b="1" sz="2400"/>
          </a:p>
        </p:txBody>
      </p:sp>
      <p:pic>
        <p:nvPicPr>
          <p:cNvPr id="1917" name="Google Shape;1917;p212"/>
          <p:cNvPicPr preferRelativeResize="0"/>
          <p:nvPr/>
        </p:nvPicPr>
        <p:blipFill rotWithShape="1">
          <a:blip r:embed="rId3">
            <a:alphaModFix/>
          </a:blip>
          <a:srcRect b="0" l="0" r="0" t="0"/>
          <a:stretch/>
        </p:blipFill>
        <p:spPr>
          <a:xfrm>
            <a:off x="107504" y="2209529"/>
            <a:ext cx="8858969" cy="4392488"/>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The cloud reference model</a:t>
            </a:r>
            <a:endParaRPr/>
          </a:p>
        </p:txBody>
      </p:sp>
      <p:sp>
        <p:nvSpPr>
          <p:cNvPr id="1923" name="Google Shape;1923;p2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Cloud computing </a:t>
            </a:r>
            <a:r>
              <a:rPr b="1" lang="en-IN" sz="2400"/>
              <a:t>supports any IT service that can be consumed as a utility and delivered through a network</a:t>
            </a:r>
            <a:r>
              <a:rPr lang="en-IN" sz="2400"/>
              <a:t>, most likely the Internet. </a:t>
            </a:r>
            <a:endParaRPr sz="2400"/>
          </a:p>
          <a:p>
            <a:pPr indent="-342900" lvl="0" marL="342900" rtl="0" algn="l">
              <a:spcBef>
                <a:spcPts val="480"/>
              </a:spcBef>
              <a:spcAft>
                <a:spcPts val="0"/>
              </a:spcAft>
              <a:buClr>
                <a:schemeClr val="dk1"/>
              </a:buClr>
              <a:buSzPts val="2400"/>
              <a:buChar char="•"/>
            </a:pPr>
            <a:r>
              <a:rPr lang="en-IN" sz="2400"/>
              <a:t>Such characterization </a:t>
            </a:r>
            <a:r>
              <a:rPr b="1" lang="en-IN" sz="2400"/>
              <a:t>includes quite different aspects: infrastructure, development platforms, application and services.</a:t>
            </a:r>
            <a:endParaRPr b="1" sz="24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14"/>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Architecture</a:t>
            </a:r>
            <a:endParaRPr b="1"/>
          </a:p>
        </p:txBody>
      </p:sp>
      <p:sp>
        <p:nvSpPr>
          <p:cNvPr id="1929" name="Google Shape;1929;p214"/>
          <p:cNvSpPr txBox="1"/>
          <p:nvPr>
            <p:ph idx="1" type="body"/>
          </p:nvPr>
        </p:nvSpPr>
        <p:spPr>
          <a:xfrm>
            <a:off x="457200" y="620688"/>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It is possible</a:t>
            </a:r>
            <a:r>
              <a:rPr b="1" lang="en-IN" sz="2400"/>
              <a:t> to organize all the concrete realizations of cloud computing into a layered view</a:t>
            </a:r>
            <a:r>
              <a:rPr lang="en-IN" sz="2400"/>
              <a:t> covering the entire stack from hardware appliances to software systems. </a:t>
            </a:r>
            <a:endParaRPr b="1" sz="2400"/>
          </a:p>
        </p:txBody>
      </p:sp>
      <p:pic>
        <p:nvPicPr>
          <p:cNvPr id="1930" name="Google Shape;1930;p214"/>
          <p:cNvPicPr preferRelativeResize="0"/>
          <p:nvPr/>
        </p:nvPicPr>
        <p:blipFill rotWithShape="1">
          <a:blip r:embed="rId3">
            <a:alphaModFix/>
          </a:blip>
          <a:srcRect b="0" l="0" r="0" t="0"/>
          <a:stretch/>
        </p:blipFill>
        <p:spPr>
          <a:xfrm>
            <a:off x="539552" y="2060848"/>
            <a:ext cx="8006938" cy="458723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15"/>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36" name="Google Shape;1936;p215"/>
          <p:cNvSpPr txBox="1"/>
          <p:nvPr>
            <p:ph idx="1" type="body"/>
          </p:nvPr>
        </p:nvSpPr>
        <p:spPr>
          <a:xfrm>
            <a:off x="428221" y="476672"/>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Cloud resources -</a:t>
            </a:r>
            <a:r>
              <a:rPr lang="en-IN" sz="2400"/>
              <a:t>are harnessed to offer “computing horsepower” required for providing services. </a:t>
            </a:r>
            <a:endParaRPr sz="2400"/>
          </a:p>
          <a:p>
            <a:pPr indent="-342900" lvl="0" marL="342900" rtl="0" algn="l">
              <a:spcBef>
                <a:spcPts val="480"/>
              </a:spcBef>
              <a:spcAft>
                <a:spcPts val="0"/>
              </a:spcAft>
              <a:buClr>
                <a:schemeClr val="dk1"/>
              </a:buClr>
              <a:buSzPts val="2400"/>
              <a:buChar char="•"/>
            </a:pPr>
            <a:r>
              <a:rPr lang="en-IN" sz="2400"/>
              <a:t>Often, </a:t>
            </a:r>
            <a:r>
              <a:rPr b="1" lang="en-IN" sz="2400"/>
              <a:t>this layer is implemented using a datacenter in which hundreds and thousands of nodes are stacked together.</a:t>
            </a:r>
            <a:endParaRPr b="1" sz="2400"/>
          </a:p>
        </p:txBody>
      </p:sp>
      <p:pic>
        <p:nvPicPr>
          <p:cNvPr id="1937" name="Google Shape;1937;p215"/>
          <p:cNvPicPr preferRelativeResize="0"/>
          <p:nvPr/>
        </p:nvPicPr>
        <p:blipFill rotWithShape="1">
          <a:blip r:embed="rId3">
            <a:alphaModFix/>
          </a:blip>
          <a:srcRect b="0" l="0" r="0" t="0"/>
          <a:stretch/>
        </p:blipFill>
        <p:spPr>
          <a:xfrm>
            <a:off x="539552" y="2060848"/>
            <a:ext cx="8006938" cy="458723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16"/>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43" name="Google Shape;1943;p216"/>
          <p:cNvSpPr txBox="1"/>
          <p:nvPr>
            <p:ph idx="1" type="body"/>
          </p:nvPr>
        </p:nvSpPr>
        <p:spPr>
          <a:xfrm>
            <a:off x="428221" y="332656"/>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Cloud infrastructure </a:t>
            </a:r>
            <a:r>
              <a:rPr b="1" lang="en-IN" sz="2400"/>
              <a:t>can be heterogeneous in nature </a:t>
            </a:r>
            <a:r>
              <a:rPr lang="en-IN" sz="2400"/>
              <a:t>because a variety of resources, such as clusters and even networked PCs, can be used to build it. </a:t>
            </a:r>
            <a:endParaRPr sz="2400"/>
          </a:p>
          <a:p>
            <a:pPr indent="-342900" lvl="0" marL="342900" rtl="0" algn="l">
              <a:spcBef>
                <a:spcPts val="480"/>
              </a:spcBef>
              <a:spcAft>
                <a:spcPts val="0"/>
              </a:spcAft>
              <a:buClr>
                <a:schemeClr val="dk1"/>
              </a:buClr>
              <a:buSzPts val="2400"/>
              <a:buChar char="•"/>
            </a:pPr>
            <a:r>
              <a:rPr lang="en-IN" sz="2400"/>
              <a:t>Moreover, database systems and other storage services can also be part of the infrastructure</a:t>
            </a:r>
            <a:endParaRPr b="1" sz="2400"/>
          </a:p>
        </p:txBody>
      </p:sp>
      <p:pic>
        <p:nvPicPr>
          <p:cNvPr id="1944" name="Google Shape;1944;p216"/>
          <p:cNvPicPr preferRelativeResize="0"/>
          <p:nvPr/>
        </p:nvPicPr>
        <p:blipFill rotWithShape="1">
          <a:blip r:embed="rId3">
            <a:alphaModFix/>
          </a:blip>
          <a:srcRect b="0" l="0" r="0" t="0"/>
          <a:stretch/>
        </p:blipFill>
        <p:spPr>
          <a:xfrm>
            <a:off x="683568" y="2348880"/>
            <a:ext cx="7862922" cy="45047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idx="1" type="body"/>
          </p:nvPr>
        </p:nvSpPr>
        <p:spPr>
          <a:xfrm>
            <a:off x="179512" y="1600200"/>
            <a:ext cx="41148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0:Pre Migration: </a:t>
            </a:r>
            <a:endParaRPr/>
          </a:p>
          <a:p>
            <a:pPr indent="-342900" lvl="0" marL="342900" rtl="0" algn="l">
              <a:spcBef>
                <a:spcPts val="480"/>
              </a:spcBef>
              <a:spcAft>
                <a:spcPts val="0"/>
              </a:spcAft>
              <a:buClr>
                <a:schemeClr val="dk1"/>
              </a:buClr>
              <a:buSzPts val="2400"/>
              <a:buChar char="•"/>
            </a:pPr>
            <a:r>
              <a:rPr lang="en-IN" sz="2400"/>
              <a:t>An </a:t>
            </a:r>
            <a:r>
              <a:rPr lang="en-IN" sz="2400" u="sng"/>
              <a:t>Active VM exists on the physical host A.</a:t>
            </a:r>
            <a:endParaRPr/>
          </a:p>
          <a:p>
            <a:pPr indent="-342900" lvl="0" marL="342900" rtl="0" algn="l">
              <a:spcBef>
                <a:spcPts val="480"/>
              </a:spcBef>
              <a:spcAft>
                <a:spcPts val="0"/>
              </a:spcAft>
              <a:buClr>
                <a:schemeClr val="dk1"/>
              </a:buClr>
              <a:buSzPts val="2400"/>
              <a:buChar char="•"/>
            </a:pPr>
            <a:r>
              <a:rPr lang="en-IN" sz="2400" u="sng"/>
              <a:t>Alternate physical host may be selected for migration</a:t>
            </a:r>
            <a:endParaRPr sz="2400" u="sng"/>
          </a:p>
          <a:p>
            <a:pPr indent="-190500" lvl="0" marL="342900" rtl="0" algn="l">
              <a:spcBef>
                <a:spcPts val="480"/>
              </a:spcBef>
              <a:spcAft>
                <a:spcPts val="0"/>
              </a:spcAft>
              <a:buClr>
                <a:schemeClr val="dk1"/>
              </a:buClr>
              <a:buSzPts val="2400"/>
              <a:buNone/>
            </a:pPr>
            <a:r>
              <a:t/>
            </a:r>
            <a:endParaRPr sz="2400"/>
          </a:p>
        </p:txBody>
      </p:sp>
      <p:sp>
        <p:nvSpPr>
          <p:cNvPr id="277" name="Google Shape;277;p21"/>
          <p:cNvSpPr txBox="1"/>
          <p:nvPr/>
        </p:nvSpPr>
        <p:spPr>
          <a:xfrm>
            <a:off x="609600" y="4270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lang="en-IN" sz="4400">
                <a:solidFill>
                  <a:schemeClr val="dk1"/>
                </a:solidFill>
                <a:latin typeface="Calibri"/>
                <a:ea typeface="Calibri"/>
                <a:cs typeface="Calibri"/>
                <a:sym typeface="Calibri"/>
              </a:rPr>
              <a:t>Live Migration</a:t>
            </a:r>
            <a:endParaRPr sz="4400">
              <a:solidFill>
                <a:schemeClr val="dk1"/>
              </a:solidFill>
              <a:latin typeface="Calibri"/>
              <a:ea typeface="Calibri"/>
              <a:cs typeface="Calibri"/>
              <a:sym typeface="Calibri"/>
            </a:endParaRPr>
          </a:p>
        </p:txBody>
      </p:sp>
      <p:sp>
        <p:nvSpPr>
          <p:cNvPr id="278" name="Google Shape;27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79" name="Google Shape;27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80" name="Google Shape;28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81" name="Google Shape;281;p21"/>
          <p:cNvPicPr preferRelativeResize="0"/>
          <p:nvPr/>
        </p:nvPicPr>
        <p:blipFill rotWithShape="1">
          <a:blip r:embed="rId3">
            <a:alphaModFix/>
          </a:blip>
          <a:srcRect b="9468" l="35810" r="19123" t="26984"/>
          <a:stretch/>
        </p:blipFill>
        <p:spPr>
          <a:xfrm>
            <a:off x="4283968" y="1628800"/>
            <a:ext cx="4860032" cy="4648531"/>
          </a:xfrm>
          <a:prstGeom prst="rect">
            <a:avLst/>
          </a:prstGeom>
          <a:noFill/>
          <a:ln>
            <a:noFill/>
          </a:ln>
        </p:spPr>
      </p:pic>
      <p:sp>
        <p:nvSpPr>
          <p:cNvPr id="282" name="Google Shape;282;p21"/>
          <p:cNvSpPr/>
          <p:nvPr/>
        </p:nvSpPr>
        <p:spPr>
          <a:xfrm>
            <a:off x="5076056" y="1546877"/>
            <a:ext cx="4032448" cy="874011"/>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17"/>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50" name="Google Shape;1950;p217"/>
          <p:cNvSpPr txBox="1"/>
          <p:nvPr>
            <p:ph idx="1" type="body"/>
          </p:nvPr>
        </p:nvSpPr>
        <p:spPr>
          <a:xfrm>
            <a:off x="428221" y="476672"/>
            <a:ext cx="8229600" cy="5361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physical infrastructure is managed by </a:t>
            </a:r>
            <a:r>
              <a:rPr b="1" lang="en-IN" sz="2400"/>
              <a:t>the core middleware, </a:t>
            </a:r>
            <a:endParaRPr b="1" sz="2400"/>
          </a:p>
          <a:p>
            <a:pPr indent="-342900" lvl="0" marL="342900" rtl="0" algn="l">
              <a:spcBef>
                <a:spcPts val="480"/>
              </a:spcBef>
              <a:spcAft>
                <a:spcPts val="0"/>
              </a:spcAft>
              <a:buClr>
                <a:schemeClr val="dk1"/>
              </a:buClr>
              <a:buSzPts val="2400"/>
              <a:buChar char="•"/>
            </a:pPr>
            <a:r>
              <a:rPr lang="en-IN" sz="2400"/>
              <a:t>The objectives of which are to provide an appropriate runtime environment for applications and </a:t>
            </a:r>
            <a:r>
              <a:rPr b="1" lang="en-IN" sz="2400"/>
              <a:t>to best utilize resources</a:t>
            </a:r>
            <a:endParaRPr b="1" sz="2400"/>
          </a:p>
        </p:txBody>
      </p:sp>
      <p:pic>
        <p:nvPicPr>
          <p:cNvPr id="1951" name="Google Shape;1951;p217"/>
          <p:cNvPicPr preferRelativeResize="0"/>
          <p:nvPr/>
        </p:nvPicPr>
        <p:blipFill rotWithShape="1">
          <a:blip r:embed="rId3">
            <a:alphaModFix/>
          </a:blip>
          <a:srcRect b="0" l="0" r="0" t="0"/>
          <a:stretch/>
        </p:blipFill>
        <p:spPr>
          <a:xfrm>
            <a:off x="683568" y="2348880"/>
            <a:ext cx="7862922" cy="4504722"/>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18"/>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57" name="Google Shape;1957;p218"/>
          <p:cNvSpPr txBox="1"/>
          <p:nvPr>
            <p:ph idx="1" type="body"/>
          </p:nvPr>
        </p:nvSpPr>
        <p:spPr>
          <a:xfrm>
            <a:off x="428221" y="332656"/>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Core Middleware-</a:t>
            </a:r>
            <a:endParaRPr/>
          </a:p>
          <a:p>
            <a:pPr indent="-342900" lvl="0" marL="342900" rtl="0" algn="l">
              <a:spcBef>
                <a:spcPts val="480"/>
              </a:spcBef>
              <a:spcAft>
                <a:spcPts val="0"/>
              </a:spcAft>
              <a:buClr>
                <a:schemeClr val="dk1"/>
              </a:buClr>
              <a:buSzPts val="2400"/>
              <a:buChar char="•"/>
            </a:pPr>
            <a:r>
              <a:rPr lang="en-IN" sz="2400"/>
              <a:t>At the bottom of the stack, virtualization technologies are used to guarantee runtime environment customization, </a:t>
            </a:r>
            <a:r>
              <a:rPr b="1" lang="en-IN" sz="2400"/>
              <a:t>application isolation, sandboxing, and quality of service</a:t>
            </a:r>
            <a:r>
              <a:rPr lang="en-IN" sz="2400"/>
              <a:t>. </a:t>
            </a:r>
            <a:endParaRPr sz="2400"/>
          </a:p>
          <a:p>
            <a:pPr indent="-342900" lvl="0" marL="342900" rtl="0" algn="l">
              <a:spcBef>
                <a:spcPts val="480"/>
              </a:spcBef>
              <a:spcAft>
                <a:spcPts val="0"/>
              </a:spcAft>
              <a:buClr>
                <a:schemeClr val="dk1"/>
              </a:buClr>
              <a:buSzPts val="2400"/>
              <a:buChar char="•"/>
            </a:pPr>
            <a:r>
              <a:rPr b="1" lang="en-IN" sz="2400"/>
              <a:t>Hypervisors</a:t>
            </a:r>
            <a:r>
              <a:rPr lang="en-IN" sz="2400"/>
              <a:t> manage the pool of resources and expose the distributed infrastructure as a collection of virtual machines.</a:t>
            </a:r>
            <a:endParaRPr b="1" sz="2400"/>
          </a:p>
        </p:txBody>
      </p:sp>
      <p:pic>
        <p:nvPicPr>
          <p:cNvPr id="1958" name="Google Shape;1958;p218"/>
          <p:cNvPicPr preferRelativeResize="0"/>
          <p:nvPr/>
        </p:nvPicPr>
        <p:blipFill rotWithShape="1">
          <a:blip r:embed="rId3">
            <a:alphaModFix/>
          </a:blip>
          <a:srcRect b="0" l="0" r="0" t="0"/>
          <a:stretch/>
        </p:blipFill>
        <p:spPr>
          <a:xfrm>
            <a:off x="683568" y="2852936"/>
            <a:ext cx="7862922" cy="4000666"/>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19"/>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64" name="Google Shape;1964;p219"/>
          <p:cNvSpPr txBox="1"/>
          <p:nvPr>
            <p:ph idx="1" type="body"/>
          </p:nvPr>
        </p:nvSpPr>
        <p:spPr>
          <a:xfrm>
            <a:off x="428221" y="332656"/>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combination of cloud hosting platforms and resources is generally classified as a Infrastructure-as-a-Service (IaaS) solution. </a:t>
            </a:r>
            <a:endParaRPr sz="2400"/>
          </a:p>
        </p:txBody>
      </p:sp>
      <p:pic>
        <p:nvPicPr>
          <p:cNvPr id="1965" name="Google Shape;1965;p219"/>
          <p:cNvPicPr preferRelativeResize="0"/>
          <p:nvPr/>
        </p:nvPicPr>
        <p:blipFill rotWithShape="1">
          <a:blip r:embed="rId3">
            <a:alphaModFix/>
          </a:blip>
          <a:srcRect b="0" l="0" r="0" t="0"/>
          <a:stretch/>
        </p:blipFill>
        <p:spPr>
          <a:xfrm>
            <a:off x="683568" y="2348880"/>
            <a:ext cx="7862922" cy="450472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220"/>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71" name="Google Shape;1971;p220"/>
          <p:cNvSpPr txBox="1"/>
          <p:nvPr>
            <p:ph idx="1" type="body"/>
          </p:nvPr>
        </p:nvSpPr>
        <p:spPr>
          <a:xfrm>
            <a:off x="428221" y="332656"/>
            <a:ext cx="8229600" cy="55054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We can organize the different examples of IaaS into two categories: </a:t>
            </a:r>
            <a:endParaRPr sz="2400"/>
          </a:p>
          <a:p>
            <a:pPr indent="-342900" lvl="0" marL="342900" rtl="0" algn="l">
              <a:spcBef>
                <a:spcPts val="480"/>
              </a:spcBef>
              <a:spcAft>
                <a:spcPts val="0"/>
              </a:spcAft>
              <a:buClr>
                <a:schemeClr val="dk1"/>
              </a:buClr>
              <a:buSzPts val="2400"/>
              <a:buChar char="•"/>
            </a:pPr>
            <a:r>
              <a:rPr b="1" lang="en-IN" sz="2400"/>
              <a:t>Some of them provide both the management layer and the physical infrastructure</a:t>
            </a:r>
            <a:r>
              <a:rPr lang="en-IN" sz="2400"/>
              <a:t>; </a:t>
            </a:r>
            <a:endParaRPr sz="2400"/>
          </a:p>
          <a:p>
            <a:pPr indent="-342900" lvl="0" marL="342900" rtl="0" algn="l">
              <a:spcBef>
                <a:spcPts val="480"/>
              </a:spcBef>
              <a:spcAft>
                <a:spcPts val="0"/>
              </a:spcAft>
              <a:buClr>
                <a:schemeClr val="dk1"/>
              </a:buClr>
              <a:buSzPts val="2400"/>
              <a:buChar char="•"/>
            </a:pPr>
            <a:r>
              <a:rPr b="1" lang="en-IN" sz="2400"/>
              <a:t>others provide only the management layer (IaaS (M)). </a:t>
            </a:r>
            <a:endParaRPr b="1" sz="2400"/>
          </a:p>
        </p:txBody>
      </p:sp>
      <p:pic>
        <p:nvPicPr>
          <p:cNvPr id="1972" name="Google Shape;1972;p220"/>
          <p:cNvPicPr preferRelativeResize="0"/>
          <p:nvPr/>
        </p:nvPicPr>
        <p:blipFill rotWithShape="1">
          <a:blip r:embed="rId3">
            <a:alphaModFix/>
          </a:blip>
          <a:srcRect b="0" l="0" r="0" t="0"/>
          <a:stretch/>
        </p:blipFill>
        <p:spPr>
          <a:xfrm>
            <a:off x="683568" y="2348880"/>
            <a:ext cx="7862922" cy="4504722"/>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21"/>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78" name="Google Shape;1978;p221"/>
          <p:cNvSpPr txBox="1"/>
          <p:nvPr>
            <p:ph idx="1" type="body"/>
          </p:nvPr>
        </p:nvSpPr>
        <p:spPr>
          <a:xfrm>
            <a:off x="428221" y="620688"/>
            <a:ext cx="8229600" cy="52174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 this second case, the management layer is often integrated with other IaaS solutions that provide physical infrastructure and adds value to them.</a:t>
            </a:r>
            <a:endParaRPr b="1" sz="2400"/>
          </a:p>
        </p:txBody>
      </p:sp>
      <p:pic>
        <p:nvPicPr>
          <p:cNvPr id="1979" name="Google Shape;1979;p221"/>
          <p:cNvPicPr preferRelativeResize="0"/>
          <p:nvPr/>
        </p:nvPicPr>
        <p:blipFill rotWithShape="1">
          <a:blip r:embed="rId3">
            <a:alphaModFix/>
          </a:blip>
          <a:srcRect b="0" l="0" r="0" t="0"/>
          <a:stretch/>
        </p:blipFill>
        <p:spPr>
          <a:xfrm>
            <a:off x="683568" y="2348880"/>
            <a:ext cx="7862922" cy="4504722"/>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22"/>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85" name="Google Shape;1985;p222"/>
          <p:cNvSpPr txBox="1"/>
          <p:nvPr>
            <p:ph idx="1" type="body"/>
          </p:nvPr>
        </p:nvSpPr>
        <p:spPr>
          <a:xfrm>
            <a:off x="428221" y="620688"/>
            <a:ext cx="8229600" cy="52174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new layer is formed by cloud programming environments and tools, for offering users </a:t>
            </a:r>
            <a:r>
              <a:rPr b="1" lang="en-IN" sz="2400"/>
              <a:t>a development platform for applications.</a:t>
            </a:r>
            <a:endParaRPr/>
          </a:p>
          <a:p>
            <a:pPr indent="-342900" lvl="0" marL="342900" rtl="0" algn="l">
              <a:spcBef>
                <a:spcPts val="480"/>
              </a:spcBef>
              <a:spcAft>
                <a:spcPts val="0"/>
              </a:spcAft>
              <a:buClr>
                <a:schemeClr val="dk1"/>
              </a:buClr>
              <a:buSzPts val="2400"/>
              <a:buChar char="•"/>
            </a:pPr>
            <a:r>
              <a:rPr lang="en-IN" sz="2400"/>
              <a:t>The range of tools include </a:t>
            </a:r>
            <a:r>
              <a:rPr b="1" lang="en-IN" sz="2400"/>
              <a:t>Web-based interfaces, command-line tools, and frameworks for concurrent and distributed programming. </a:t>
            </a:r>
            <a:endParaRPr b="1" sz="2400"/>
          </a:p>
        </p:txBody>
      </p:sp>
      <p:pic>
        <p:nvPicPr>
          <p:cNvPr id="1986" name="Google Shape;1986;p222"/>
          <p:cNvPicPr preferRelativeResize="0"/>
          <p:nvPr/>
        </p:nvPicPr>
        <p:blipFill rotWithShape="1">
          <a:blip r:embed="rId3">
            <a:alphaModFix/>
          </a:blip>
          <a:srcRect b="0" l="0" r="0" t="0"/>
          <a:stretch/>
        </p:blipFill>
        <p:spPr>
          <a:xfrm>
            <a:off x="683568" y="3861048"/>
            <a:ext cx="7862922" cy="2992554"/>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23"/>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92" name="Google Shape;1992;p223"/>
          <p:cNvSpPr txBox="1"/>
          <p:nvPr>
            <p:ph idx="1" type="body"/>
          </p:nvPr>
        </p:nvSpPr>
        <p:spPr>
          <a:xfrm>
            <a:off x="428221" y="620688"/>
            <a:ext cx="8229600" cy="52174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Platform-as-a-Service (PaaS) because the service offered to the user </a:t>
            </a:r>
            <a:r>
              <a:rPr b="1" lang="en-IN" sz="2400"/>
              <a:t>is a development platform rather than an infrastructure. </a:t>
            </a:r>
            <a:endParaRPr b="1" sz="2400"/>
          </a:p>
          <a:p>
            <a:pPr indent="-342900" lvl="0" marL="342900" rtl="0" algn="l">
              <a:spcBef>
                <a:spcPts val="480"/>
              </a:spcBef>
              <a:spcAft>
                <a:spcPts val="0"/>
              </a:spcAft>
              <a:buClr>
                <a:schemeClr val="dk1"/>
              </a:buClr>
              <a:buSzPts val="2400"/>
              <a:buChar char="•"/>
            </a:pPr>
            <a:r>
              <a:rPr lang="en-IN" sz="2400"/>
              <a:t>PaaS solutions generally include the infrastructure as well, which is bundled as part of the service provided to users. </a:t>
            </a:r>
            <a:endParaRPr sz="2400"/>
          </a:p>
          <a:p>
            <a:pPr indent="-342900" lvl="0" marL="342900" rtl="0" algn="l">
              <a:spcBef>
                <a:spcPts val="480"/>
              </a:spcBef>
              <a:spcAft>
                <a:spcPts val="0"/>
              </a:spcAft>
              <a:buClr>
                <a:schemeClr val="dk1"/>
              </a:buClr>
              <a:buSzPts val="2400"/>
              <a:buChar char="•"/>
            </a:pPr>
            <a:r>
              <a:rPr lang="en-IN" sz="2400"/>
              <a:t>In the case of </a:t>
            </a:r>
            <a:r>
              <a:rPr b="1" lang="en-IN" sz="2400"/>
              <a:t>Pure PaaS, only the user-level middleware is offered</a:t>
            </a:r>
            <a:r>
              <a:rPr lang="en-IN" sz="2400"/>
              <a:t>, and it has to be complemented with a virtual or physical infrastructure.</a:t>
            </a:r>
            <a:endParaRPr b="1" sz="2400"/>
          </a:p>
        </p:txBody>
      </p:sp>
      <p:pic>
        <p:nvPicPr>
          <p:cNvPr id="1993" name="Google Shape;1993;p223"/>
          <p:cNvPicPr preferRelativeResize="0"/>
          <p:nvPr/>
        </p:nvPicPr>
        <p:blipFill rotWithShape="1">
          <a:blip r:embed="rId3">
            <a:alphaModFix/>
          </a:blip>
          <a:srcRect b="0" l="0" r="0" t="0"/>
          <a:stretch/>
        </p:blipFill>
        <p:spPr>
          <a:xfrm>
            <a:off x="683568" y="3861048"/>
            <a:ext cx="7862922" cy="299255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224"/>
          <p:cNvSpPr txBox="1"/>
          <p:nvPr>
            <p:ph type="title"/>
          </p:nvPr>
        </p:nvSpPr>
        <p:spPr>
          <a:xfrm>
            <a:off x="539552" y="-609"/>
            <a:ext cx="8229600" cy="49006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The cloud reference model</a:t>
            </a:r>
            <a:endParaRPr b="1"/>
          </a:p>
        </p:txBody>
      </p:sp>
      <p:sp>
        <p:nvSpPr>
          <p:cNvPr id="1999" name="Google Shape;1999;p224"/>
          <p:cNvSpPr txBox="1"/>
          <p:nvPr>
            <p:ph idx="1" type="body"/>
          </p:nvPr>
        </p:nvSpPr>
        <p:spPr>
          <a:xfrm>
            <a:off x="428221" y="620688"/>
            <a:ext cx="8229600" cy="521744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top layer of the reference model depicted in Figure contains services delivered at the application level. </a:t>
            </a:r>
            <a:endParaRPr sz="2400"/>
          </a:p>
          <a:p>
            <a:pPr indent="-342900" lvl="0" marL="342900" rtl="0" algn="l">
              <a:spcBef>
                <a:spcPts val="480"/>
              </a:spcBef>
              <a:spcAft>
                <a:spcPts val="0"/>
              </a:spcAft>
              <a:buClr>
                <a:schemeClr val="dk1"/>
              </a:buClr>
              <a:buSzPts val="2400"/>
              <a:buChar char="•"/>
            </a:pPr>
            <a:r>
              <a:rPr lang="en-IN" sz="2400"/>
              <a:t>These are mostly referred to as Software-as-a-Service (SaaS). In most cases these are </a:t>
            </a:r>
            <a:r>
              <a:rPr b="1" lang="en-IN" sz="2400"/>
              <a:t>Web-based applications that rely on the cloud to provide service to end users.</a:t>
            </a:r>
            <a:endParaRPr b="1" sz="2400"/>
          </a:p>
        </p:txBody>
      </p:sp>
      <p:pic>
        <p:nvPicPr>
          <p:cNvPr id="2000" name="Google Shape;2000;p224"/>
          <p:cNvPicPr preferRelativeResize="0"/>
          <p:nvPr/>
        </p:nvPicPr>
        <p:blipFill rotWithShape="1">
          <a:blip r:embed="rId3">
            <a:alphaModFix/>
          </a:blip>
          <a:srcRect b="0" l="0" r="0" t="0"/>
          <a:stretch/>
        </p:blipFill>
        <p:spPr>
          <a:xfrm>
            <a:off x="683568" y="3861048"/>
            <a:ext cx="7862922" cy="2992554"/>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2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Economics of the cloud</a:t>
            </a:r>
            <a:endParaRPr/>
          </a:p>
        </p:txBody>
      </p:sp>
      <p:sp>
        <p:nvSpPr>
          <p:cNvPr id="2006" name="Google Shape;2006;p2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main drivers of cloud computing are </a:t>
            </a:r>
            <a:r>
              <a:rPr b="1" lang="en-IN" sz="2400"/>
              <a:t>economy of scale </a:t>
            </a:r>
            <a:r>
              <a:rPr lang="en-IN" sz="2400"/>
              <a:t>and simplicity of software delivery and its operation. </a:t>
            </a:r>
            <a:endParaRPr sz="2400"/>
          </a:p>
          <a:p>
            <a:pPr indent="-342900" lvl="0" marL="342900" rtl="0" algn="l">
              <a:spcBef>
                <a:spcPts val="480"/>
              </a:spcBef>
              <a:spcAft>
                <a:spcPts val="0"/>
              </a:spcAft>
              <a:buClr>
                <a:schemeClr val="dk1"/>
              </a:buClr>
              <a:buSzPts val="2400"/>
              <a:buChar char="•"/>
            </a:pPr>
            <a:r>
              <a:rPr lang="en-IN" sz="2400"/>
              <a:t>In fact, the biggest benefit of this phenomenon is financial: </a:t>
            </a:r>
            <a:r>
              <a:rPr b="1" lang="en-IN" sz="2400"/>
              <a:t>The pay-as-you-go model offered by cloud providers. </a:t>
            </a:r>
            <a:endParaRPr b="1" sz="24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Economics of the cloud</a:t>
            </a:r>
            <a:endParaRPr/>
          </a:p>
        </p:txBody>
      </p:sp>
      <p:sp>
        <p:nvSpPr>
          <p:cNvPr id="2012" name="Google Shape;2012;p2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 particular, cloud computing allows:</a:t>
            </a:r>
            <a:endParaRPr/>
          </a:p>
          <a:p>
            <a:pPr indent="-285750" lvl="1" marL="742950" rtl="0" algn="l">
              <a:spcBef>
                <a:spcPts val="480"/>
              </a:spcBef>
              <a:spcAft>
                <a:spcPts val="0"/>
              </a:spcAft>
              <a:buClr>
                <a:schemeClr val="dk1"/>
              </a:buClr>
              <a:buSzPts val="2400"/>
              <a:buChar char="–"/>
            </a:pPr>
            <a:r>
              <a:rPr lang="en-IN" sz="2400"/>
              <a:t>Reducing the </a:t>
            </a:r>
            <a:r>
              <a:rPr b="1" lang="en-IN" sz="2400"/>
              <a:t>capital costs</a:t>
            </a:r>
            <a:r>
              <a:rPr lang="en-IN" sz="2400"/>
              <a:t> associated to the IT infrastructure</a:t>
            </a:r>
            <a:endParaRPr/>
          </a:p>
          <a:p>
            <a:pPr indent="-285750" lvl="1" marL="742950" rtl="0" algn="l">
              <a:spcBef>
                <a:spcPts val="480"/>
              </a:spcBef>
              <a:spcAft>
                <a:spcPts val="0"/>
              </a:spcAft>
              <a:buClr>
                <a:schemeClr val="dk1"/>
              </a:buClr>
              <a:buSzPts val="2400"/>
              <a:buChar char="–"/>
            </a:pPr>
            <a:r>
              <a:rPr lang="en-IN" sz="2400"/>
              <a:t>Eliminating the </a:t>
            </a:r>
            <a:r>
              <a:rPr b="1" lang="en-IN" sz="2400"/>
              <a:t>depreciation or lifetime costs</a:t>
            </a:r>
            <a:r>
              <a:rPr lang="en-IN" sz="2400"/>
              <a:t> associated with IT capital assets</a:t>
            </a:r>
            <a:endParaRPr/>
          </a:p>
          <a:p>
            <a:pPr indent="-285750" lvl="1" marL="742950" rtl="0" algn="l">
              <a:spcBef>
                <a:spcPts val="480"/>
              </a:spcBef>
              <a:spcAft>
                <a:spcPts val="0"/>
              </a:spcAft>
              <a:buClr>
                <a:schemeClr val="dk1"/>
              </a:buClr>
              <a:buSzPts val="2400"/>
              <a:buChar char="–"/>
            </a:pPr>
            <a:r>
              <a:rPr lang="en-IN" sz="2400"/>
              <a:t>Replacing </a:t>
            </a:r>
            <a:r>
              <a:rPr b="1" lang="en-IN" sz="2400"/>
              <a:t>software licensing with subscriptions</a:t>
            </a:r>
            <a:endParaRPr/>
          </a:p>
          <a:p>
            <a:pPr indent="-285750" lvl="1" marL="742950" rtl="0" algn="l">
              <a:spcBef>
                <a:spcPts val="480"/>
              </a:spcBef>
              <a:spcAft>
                <a:spcPts val="0"/>
              </a:spcAft>
              <a:buClr>
                <a:schemeClr val="dk1"/>
              </a:buClr>
              <a:buSzPts val="2400"/>
              <a:buChar char="–"/>
            </a:pPr>
            <a:r>
              <a:rPr lang="en-IN" sz="2400"/>
              <a:t>Cutting the </a:t>
            </a:r>
            <a:r>
              <a:rPr b="1" lang="en-IN" sz="2400"/>
              <a:t>maintenance and administrative costs of IT</a:t>
            </a:r>
            <a:r>
              <a:rPr lang="en-IN" sz="2400"/>
              <a:t> resources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2"/>
          <p:cNvSpPr txBox="1"/>
          <p:nvPr>
            <p:ph idx="1" type="body"/>
          </p:nvPr>
        </p:nvSpPr>
        <p:spPr>
          <a:xfrm>
            <a:off x="179512" y="1600200"/>
            <a:ext cx="41148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1:Reservation:</a:t>
            </a:r>
            <a:endParaRPr/>
          </a:p>
          <a:p>
            <a:pPr indent="-342900" lvl="0" marL="342900" rtl="0" algn="l">
              <a:spcBef>
                <a:spcPts val="480"/>
              </a:spcBef>
              <a:spcAft>
                <a:spcPts val="0"/>
              </a:spcAft>
              <a:buClr>
                <a:schemeClr val="dk1"/>
              </a:buClr>
              <a:buSzPts val="2400"/>
              <a:buChar char="•"/>
            </a:pPr>
            <a:r>
              <a:rPr lang="en-IN" sz="2400"/>
              <a:t>A </a:t>
            </a:r>
            <a:r>
              <a:rPr lang="en-IN" sz="2400" u="sng"/>
              <a:t>request is issued to migrate an OS from host A to host B</a:t>
            </a:r>
            <a:endParaRPr/>
          </a:p>
          <a:p>
            <a:pPr indent="-342900" lvl="0" marL="342900" rtl="0" algn="l">
              <a:spcBef>
                <a:spcPts val="480"/>
              </a:spcBef>
              <a:spcAft>
                <a:spcPts val="0"/>
              </a:spcAft>
              <a:buClr>
                <a:schemeClr val="dk1"/>
              </a:buClr>
              <a:buSzPts val="2400"/>
              <a:buChar char="•"/>
            </a:pPr>
            <a:r>
              <a:rPr lang="en-IN" sz="2400"/>
              <a:t>A precondition is that </a:t>
            </a:r>
            <a:r>
              <a:rPr lang="en-IN" sz="2400" u="sng"/>
              <a:t>the necessary resources exist on B and on a VM container of that size</a:t>
            </a:r>
            <a:endParaRPr sz="2400"/>
          </a:p>
          <a:p>
            <a:pPr indent="-190500" lvl="0" marL="342900" rtl="0" algn="l">
              <a:spcBef>
                <a:spcPts val="480"/>
              </a:spcBef>
              <a:spcAft>
                <a:spcPts val="0"/>
              </a:spcAft>
              <a:buClr>
                <a:schemeClr val="dk1"/>
              </a:buClr>
              <a:buSzPts val="2400"/>
              <a:buNone/>
            </a:pPr>
            <a:r>
              <a:t/>
            </a:r>
            <a:endParaRPr sz="2400"/>
          </a:p>
        </p:txBody>
      </p:sp>
      <p:sp>
        <p:nvSpPr>
          <p:cNvPr id="288" name="Google Shape;288;p22"/>
          <p:cNvSpPr txBox="1"/>
          <p:nvPr/>
        </p:nvSpPr>
        <p:spPr>
          <a:xfrm>
            <a:off x="609600" y="4270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lang="en-IN" sz="4400">
                <a:solidFill>
                  <a:schemeClr val="dk1"/>
                </a:solidFill>
                <a:latin typeface="Calibri"/>
                <a:ea typeface="Calibri"/>
                <a:cs typeface="Calibri"/>
                <a:sym typeface="Calibri"/>
              </a:rPr>
              <a:t>Live Migration</a:t>
            </a:r>
            <a:endParaRPr sz="4400">
              <a:solidFill>
                <a:schemeClr val="dk1"/>
              </a:solidFill>
              <a:latin typeface="Calibri"/>
              <a:ea typeface="Calibri"/>
              <a:cs typeface="Calibri"/>
              <a:sym typeface="Calibri"/>
            </a:endParaRPr>
          </a:p>
        </p:txBody>
      </p:sp>
      <p:sp>
        <p:nvSpPr>
          <p:cNvPr id="289" name="Google Shape;28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290" name="Google Shape;29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291" name="Google Shape;29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92" name="Google Shape;292;p22"/>
          <p:cNvPicPr preferRelativeResize="0"/>
          <p:nvPr/>
        </p:nvPicPr>
        <p:blipFill rotWithShape="1">
          <a:blip r:embed="rId3">
            <a:alphaModFix/>
          </a:blip>
          <a:srcRect b="9468" l="35810" r="19123" t="26984"/>
          <a:stretch/>
        </p:blipFill>
        <p:spPr>
          <a:xfrm>
            <a:off x="4283968" y="1628800"/>
            <a:ext cx="4860032" cy="4648531"/>
          </a:xfrm>
          <a:prstGeom prst="rect">
            <a:avLst/>
          </a:prstGeom>
          <a:noFill/>
          <a:ln>
            <a:noFill/>
          </a:ln>
        </p:spPr>
      </p:pic>
      <p:sp>
        <p:nvSpPr>
          <p:cNvPr id="293" name="Google Shape;293;p22"/>
          <p:cNvSpPr/>
          <p:nvPr/>
        </p:nvSpPr>
        <p:spPr>
          <a:xfrm>
            <a:off x="5076056" y="1546877"/>
            <a:ext cx="4032448" cy="874011"/>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2"/>
          <p:cNvSpPr/>
          <p:nvPr/>
        </p:nvSpPr>
        <p:spPr>
          <a:xfrm>
            <a:off x="5148064" y="2492896"/>
            <a:ext cx="4032448" cy="648072"/>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Capital Costs</a:t>
            </a:r>
            <a:endParaRPr/>
          </a:p>
        </p:txBody>
      </p:sp>
      <p:sp>
        <p:nvSpPr>
          <p:cNvPr id="2018" name="Google Shape;2018;p2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A capital cost is the cost occurred in purchasing an asset that is useful in the production of goods or the rendering of services. </a:t>
            </a:r>
            <a:endParaRPr b="1" sz="2400"/>
          </a:p>
          <a:p>
            <a:pPr indent="-342900" lvl="0" marL="342900" rtl="0" algn="l">
              <a:spcBef>
                <a:spcPts val="480"/>
              </a:spcBef>
              <a:spcAft>
                <a:spcPts val="0"/>
              </a:spcAft>
              <a:buClr>
                <a:schemeClr val="dk1"/>
              </a:buClr>
              <a:buSzPts val="2400"/>
              <a:buChar char="•"/>
            </a:pPr>
            <a:r>
              <a:rPr lang="en-IN" sz="2400"/>
              <a:t>Capital costs are one-time expenses that are generally paid up front and that will contribute over the long term to generate profit. </a:t>
            </a:r>
            <a:endParaRPr sz="2400"/>
          </a:p>
          <a:p>
            <a:pPr indent="-342900" lvl="0" marL="342900" rtl="0" algn="l">
              <a:spcBef>
                <a:spcPts val="480"/>
              </a:spcBef>
              <a:spcAft>
                <a:spcPts val="0"/>
              </a:spcAft>
              <a:buClr>
                <a:schemeClr val="dk1"/>
              </a:buClr>
              <a:buSzPts val="2400"/>
              <a:buChar char="•"/>
            </a:pPr>
            <a:r>
              <a:rPr b="1" lang="en-IN" sz="2400"/>
              <a:t>The IT infrastructure and the software are capital assets because enterprises require them to conduct their business.</a:t>
            </a:r>
            <a:r>
              <a:rPr lang="en-IN" sz="2400"/>
              <a:t> </a:t>
            </a:r>
            <a:endParaRPr sz="2400"/>
          </a:p>
          <a:p>
            <a:pPr indent="-190500" lvl="0" marL="342900" rtl="0" algn="l">
              <a:spcBef>
                <a:spcPts val="480"/>
              </a:spcBef>
              <a:spcAft>
                <a:spcPts val="0"/>
              </a:spcAft>
              <a:buClr>
                <a:schemeClr val="dk1"/>
              </a:buClr>
              <a:buSzPts val="2400"/>
              <a:buNone/>
            </a:pPr>
            <a:r>
              <a:t/>
            </a:r>
            <a:endParaRPr sz="24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Capital Costs</a:t>
            </a:r>
            <a:endParaRPr/>
          </a:p>
        </p:txBody>
      </p:sp>
      <p:sp>
        <p:nvSpPr>
          <p:cNvPr id="2024" name="Google Shape;2024;p2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b="1" lang="en-IN" sz="2400"/>
              <a:t>At present it does not matter whether the principal business of an enterprise is related to IT, </a:t>
            </a:r>
            <a:endParaRPr b="1" sz="2400"/>
          </a:p>
          <a:p>
            <a:pPr indent="-342900" lvl="0" marL="342900" rtl="0" algn="l">
              <a:spcBef>
                <a:spcPts val="444"/>
              </a:spcBef>
              <a:spcAft>
                <a:spcPts val="0"/>
              </a:spcAft>
              <a:buClr>
                <a:schemeClr val="dk1"/>
              </a:buClr>
              <a:buSzPct val="100000"/>
              <a:buChar char="•"/>
            </a:pPr>
            <a:r>
              <a:rPr lang="en-IN" sz="2400"/>
              <a:t>because the business will definitely have an IT department that is used to automate many of the activities that are performed within the enterprise: </a:t>
            </a:r>
            <a:endParaRPr sz="2400"/>
          </a:p>
          <a:p>
            <a:pPr indent="-342900" lvl="0" marL="342900" rtl="0" algn="l">
              <a:spcBef>
                <a:spcPts val="444"/>
              </a:spcBef>
              <a:spcAft>
                <a:spcPts val="0"/>
              </a:spcAft>
              <a:buClr>
                <a:schemeClr val="dk1"/>
              </a:buClr>
              <a:buSzPct val="100000"/>
              <a:buChar char="•"/>
            </a:pPr>
            <a:r>
              <a:rPr b="1" lang="en-IN" sz="2400"/>
              <a:t>payroll, </a:t>
            </a:r>
            <a:endParaRPr b="1" sz="2400"/>
          </a:p>
          <a:p>
            <a:pPr indent="-342900" lvl="0" marL="342900" rtl="0" algn="l">
              <a:spcBef>
                <a:spcPts val="444"/>
              </a:spcBef>
              <a:spcAft>
                <a:spcPts val="0"/>
              </a:spcAft>
              <a:buClr>
                <a:schemeClr val="dk1"/>
              </a:buClr>
              <a:buSzPct val="100000"/>
              <a:buChar char="•"/>
            </a:pPr>
            <a:r>
              <a:rPr b="1" lang="en-IN" sz="2400"/>
              <a:t>customer relationship management, </a:t>
            </a:r>
            <a:endParaRPr b="1" sz="2400"/>
          </a:p>
          <a:p>
            <a:pPr indent="-342900" lvl="0" marL="342900" rtl="0" algn="l">
              <a:spcBef>
                <a:spcPts val="444"/>
              </a:spcBef>
              <a:spcAft>
                <a:spcPts val="0"/>
              </a:spcAft>
              <a:buClr>
                <a:schemeClr val="dk1"/>
              </a:buClr>
              <a:buSzPct val="100000"/>
              <a:buChar char="•"/>
            </a:pPr>
            <a:r>
              <a:rPr b="1" lang="en-IN" sz="2400"/>
              <a:t>enterprise resource planning, </a:t>
            </a:r>
            <a:endParaRPr b="1" sz="2400"/>
          </a:p>
          <a:p>
            <a:pPr indent="-342900" lvl="0" marL="342900" rtl="0" algn="l">
              <a:spcBef>
                <a:spcPts val="444"/>
              </a:spcBef>
              <a:spcAft>
                <a:spcPts val="0"/>
              </a:spcAft>
              <a:buClr>
                <a:schemeClr val="dk1"/>
              </a:buClr>
              <a:buSzPct val="100000"/>
              <a:buChar char="•"/>
            </a:pPr>
            <a:r>
              <a:rPr b="1" lang="en-IN" sz="2400"/>
              <a:t>tracking and inventory of products, and others. </a:t>
            </a:r>
            <a:endParaRPr b="1" sz="2400"/>
          </a:p>
          <a:p>
            <a:pPr indent="-201930" lvl="0" marL="342900" rtl="0" algn="l">
              <a:spcBef>
                <a:spcPts val="444"/>
              </a:spcBef>
              <a:spcAft>
                <a:spcPts val="0"/>
              </a:spcAft>
              <a:buClr>
                <a:schemeClr val="dk1"/>
              </a:buClr>
              <a:buSzPct val="100000"/>
              <a:buNone/>
            </a:pPr>
            <a:r>
              <a:t/>
            </a:r>
            <a:endParaRPr sz="2400"/>
          </a:p>
          <a:p>
            <a:pPr indent="-342900" lvl="0" marL="342900" rtl="0" algn="l">
              <a:spcBef>
                <a:spcPts val="444"/>
              </a:spcBef>
              <a:spcAft>
                <a:spcPts val="0"/>
              </a:spcAft>
              <a:buClr>
                <a:schemeClr val="dk1"/>
              </a:buClr>
              <a:buSzPct val="100000"/>
              <a:buChar char="•"/>
            </a:pPr>
            <a:r>
              <a:rPr lang="en-IN" sz="2400"/>
              <a:t>Hence, </a:t>
            </a:r>
            <a:r>
              <a:rPr b="1" lang="en-IN" sz="2400"/>
              <a:t>IT resources constitute a capital cost for any kind of enterprise . </a:t>
            </a:r>
            <a:endParaRPr b="1" sz="24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Capital Costs</a:t>
            </a:r>
            <a:endParaRPr/>
          </a:p>
        </p:txBody>
      </p:sp>
      <p:sp>
        <p:nvSpPr>
          <p:cNvPr id="2030" name="Google Shape;2030;p2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It is good practice to try </a:t>
            </a:r>
            <a:r>
              <a:rPr b="1" lang="en-IN" sz="2400"/>
              <a:t>to keep capital costs as low as possible</a:t>
            </a:r>
            <a:endParaRPr/>
          </a:p>
          <a:p>
            <a:pPr indent="-342900" lvl="0" marL="342900" rtl="0" algn="l">
              <a:spcBef>
                <a:spcPts val="480"/>
              </a:spcBef>
              <a:spcAft>
                <a:spcPts val="0"/>
              </a:spcAft>
              <a:buClr>
                <a:schemeClr val="dk1"/>
              </a:buClr>
              <a:buSzPts val="2400"/>
              <a:buChar char="•"/>
            </a:pPr>
            <a:r>
              <a:rPr lang="en-IN" sz="2400"/>
              <a:t>As capital costs are associated with material things they are </a:t>
            </a:r>
            <a:r>
              <a:rPr b="1" lang="en-IN" sz="2400"/>
              <a:t>subject to depreciation over time, </a:t>
            </a:r>
            <a:endParaRPr b="1" sz="2400"/>
          </a:p>
          <a:p>
            <a:pPr indent="-342900" lvl="0" marL="342900" rtl="0" algn="l">
              <a:spcBef>
                <a:spcPts val="480"/>
              </a:spcBef>
              <a:spcAft>
                <a:spcPts val="0"/>
              </a:spcAft>
              <a:buClr>
                <a:schemeClr val="dk1"/>
              </a:buClr>
              <a:buSzPts val="2400"/>
              <a:buChar char="•"/>
            </a:pPr>
            <a:r>
              <a:rPr lang="en-IN" sz="2400"/>
              <a:t>which in the end </a:t>
            </a:r>
            <a:r>
              <a:rPr b="1" lang="en-IN" sz="2400"/>
              <a:t>reduces the profit of the enterprise because such costs are directly subtracted from the enterprise revenues. </a:t>
            </a:r>
            <a:endParaRPr b="1" sz="24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2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Capital Costs</a:t>
            </a:r>
            <a:endParaRPr/>
          </a:p>
        </p:txBody>
      </p:sp>
      <p:sp>
        <p:nvSpPr>
          <p:cNvPr id="2036" name="Google Shape;2036;p2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 the case of IT capital costs, the depreciation costs are represented </a:t>
            </a:r>
            <a:endParaRPr sz="2400"/>
          </a:p>
          <a:p>
            <a:pPr indent="-342900" lvl="0" marL="342900" rtl="0" algn="l">
              <a:spcBef>
                <a:spcPts val="480"/>
              </a:spcBef>
              <a:spcAft>
                <a:spcPts val="0"/>
              </a:spcAft>
              <a:buClr>
                <a:schemeClr val="dk1"/>
              </a:buClr>
              <a:buSzPts val="2400"/>
              <a:buChar char="•"/>
            </a:pPr>
            <a:r>
              <a:rPr b="1" lang="en-IN" sz="2400"/>
              <a:t>by the loss of value of the hardware over time and </a:t>
            </a:r>
            <a:endParaRPr b="1" sz="2400"/>
          </a:p>
          <a:p>
            <a:pPr indent="-342900" lvl="0" marL="342900" rtl="0" algn="l">
              <a:spcBef>
                <a:spcPts val="480"/>
              </a:spcBef>
              <a:spcAft>
                <a:spcPts val="0"/>
              </a:spcAft>
              <a:buClr>
                <a:schemeClr val="dk1"/>
              </a:buClr>
              <a:buSzPts val="2400"/>
              <a:buChar char="•"/>
            </a:pPr>
            <a:r>
              <a:rPr b="1" lang="en-IN" sz="2400"/>
              <a:t>the aging of software products that need to be replaced because new features are required.</a:t>
            </a:r>
            <a:endParaRPr b="1" sz="24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42" name="Google Shape;2042;p2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Before cloud computing diffused within the enterprise, the budget spent on IT infrastructure and software constituted a significant expense for medium-sized and large enterprises</a:t>
            </a:r>
            <a:endParaRPr/>
          </a:p>
          <a:p>
            <a:pPr indent="-342900" lvl="0" marL="342900" rtl="0" algn="l">
              <a:spcBef>
                <a:spcPts val="480"/>
              </a:spcBef>
              <a:spcAft>
                <a:spcPts val="0"/>
              </a:spcAft>
              <a:buClr>
                <a:schemeClr val="dk1"/>
              </a:buClr>
              <a:buSzPts val="2400"/>
              <a:buChar char="•"/>
            </a:pPr>
            <a:r>
              <a:rPr b="1" lang="en-IN" sz="2400"/>
              <a:t>Many enterprises owned a small or medium-sized datacenter that introduces several operational costs in terms of maintenance, electricity, and cooling.</a:t>
            </a:r>
            <a:r>
              <a:rPr lang="en-IN" sz="2400"/>
              <a:t> </a:t>
            </a:r>
            <a:endParaRPr sz="2400"/>
          </a:p>
          <a:p>
            <a:pPr indent="-342900" lvl="0" marL="342900" rtl="0" algn="l">
              <a:spcBef>
                <a:spcPts val="480"/>
              </a:spcBef>
              <a:spcAft>
                <a:spcPts val="0"/>
              </a:spcAft>
              <a:buClr>
                <a:schemeClr val="dk1"/>
              </a:buClr>
              <a:buSzPts val="2400"/>
              <a:buChar char="•"/>
            </a:pPr>
            <a:r>
              <a:rPr lang="en-IN" sz="2400"/>
              <a:t>Additional operational costs are occurred in maintaining an IT department and an IT support center. </a:t>
            </a:r>
            <a:endParaRPr sz="2400"/>
          </a:p>
          <a:p>
            <a:pPr indent="-342900" lvl="0" marL="342900" rtl="0" algn="l">
              <a:spcBef>
                <a:spcPts val="480"/>
              </a:spcBef>
              <a:spcAft>
                <a:spcPts val="0"/>
              </a:spcAft>
              <a:buClr>
                <a:schemeClr val="dk1"/>
              </a:buClr>
              <a:buSzPts val="2400"/>
              <a:buChar char="•"/>
            </a:pPr>
            <a:r>
              <a:rPr b="1" lang="en-IN" sz="2400"/>
              <a:t>Moreover, other costs are triggered by the purchase of potentially expensive software.</a:t>
            </a:r>
            <a:endParaRPr b="1" sz="2400"/>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48" name="Google Shape;2048;p2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With cloud computing </a:t>
            </a:r>
            <a:r>
              <a:rPr b="1" lang="en-IN" sz="2400"/>
              <a:t>these costs are significantly reduced </a:t>
            </a:r>
            <a:r>
              <a:rPr lang="en-IN" sz="2400"/>
              <a:t>or simply disappear according to its penetration. </a:t>
            </a:r>
            <a:endParaRPr sz="24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Capital Costs</a:t>
            </a:r>
            <a:endParaRPr/>
          </a:p>
        </p:txBody>
      </p:sp>
      <p:sp>
        <p:nvSpPr>
          <p:cNvPr id="2054" name="Google Shape;2054;p2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In terms of the pricing models introduced by cloud computing, we can distinguish three different strategies that are adopted by the providers: </a:t>
            </a:r>
            <a:endParaRPr sz="2400"/>
          </a:p>
          <a:p>
            <a:pPr indent="-457200" lvl="0" marL="457200" rtl="0" algn="l">
              <a:spcBef>
                <a:spcPts val="480"/>
              </a:spcBef>
              <a:spcAft>
                <a:spcPts val="0"/>
              </a:spcAft>
              <a:buClr>
                <a:schemeClr val="dk1"/>
              </a:buClr>
              <a:buSzPts val="2400"/>
              <a:buFont typeface="Calibri"/>
              <a:buAutoNum type="arabicParenR"/>
            </a:pPr>
            <a:r>
              <a:rPr b="1" lang="en-IN" sz="2400"/>
              <a:t>Tiered pricing</a:t>
            </a:r>
            <a:endParaRPr/>
          </a:p>
          <a:p>
            <a:pPr indent="-457200" lvl="0" marL="457200" rtl="0" algn="l">
              <a:spcBef>
                <a:spcPts val="480"/>
              </a:spcBef>
              <a:spcAft>
                <a:spcPts val="0"/>
              </a:spcAft>
              <a:buClr>
                <a:schemeClr val="dk1"/>
              </a:buClr>
              <a:buSzPts val="2400"/>
              <a:buFont typeface="Calibri"/>
              <a:buAutoNum type="arabicParenR"/>
            </a:pPr>
            <a:r>
              <a:rPr b="1" lang="en-IN" sz="2400"/>
              <a:t>Per-unit pricing</a:t>
            </a:r>
            <a:endParaRPr/>
          </a:p>
          <a:p>
            <a:pPr indent="-457200" lvl="0" marL="457200" rtl="0" algn="l">
              <a:spcBef>
                <a:spcPts val="480"/>
              </a:spcBef>
              <a:spcAft>
                <a:spcPts val="0"/>
              </a:spcAft>
              <a:buClr>
                <a:schemeClr val="dk1"/>
              </a:buClr>
              <a:buSzPts val="2400"/>
              <a:buFont typeface="Calibri"/>
              <a:buAutoNum type="arabicParenR"/>
            </a:pPr>
            <a:r>
              <a:rPr b="1" lang="en-IN" sz="2400"/>
              <a:t>Subscription-based pricing</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60" name="Google Shape;2060;p2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b="1" lang="en-IN" sz="2400"/>
              <a:t>Tiered pricing-</a:t>
            </a:r>
            <a:endParaRPr/>
          </a:p>
          <a:p>
            <a:pPr indent="-342900" lvl="0" marL="342900" rtl="0" algn="l">
              <a:spcBef>
                <a:spcPts val="480"/>
              </a:spcBef>
              <a:spcAft>
                <a:spcPts val="0"/>
              </a:spcAft>
              <a:buClr>
                <a:schemeClr val="dk1"/>
              </a:buClr>
              <a:buSzPts val="2400"/>
              <a:buChar char="•"/>
            </a:pPr>
            <a:r>
              <a:rPr lang="en-IN" sz="2400"/>
              <a:t>In this model, cloud services are offered in several tiers, </a:t>
            </a:r>
            <a:endParaRPr sz="2400"/>
          </a:p>
          <a:p>
            <a:pPr indent="-342900" lvl="0" marL="342900" rtl="0" algn="l">
              <a:spcBef>
                <a:spcPts val="480"/>
              </a:spcBef>
              <a:spcAft>
                <a:spcPts val="0"/>
              </a:spcAft>
              <a:buClr>
                <a:schemeClr val="dk1"/>
              </a:buClr>
              <a:buSzPts val="2400"/>
              <a:buChar char="•"/>
            </a:pPr>
            <a:r>
              <a:rPr lang="en-IN" sz="2400"/>
              <a:t>Each of which offers </a:t>
            </a:r>
            <a:r>
              <a:rPr b="1" lang="en-IN" sz="2400"/>
              <a:t>a fixed computing specification and SLA at a specific price per unit of time. </a:t>
            </a:r>
            <a:endParaRPr b="1" sz="2400"/>
          </a:p>
          <a:p>
            <a:pPr indent="-342900" lvl="0" marL="342900" rtl="0" algn="l">
              <a:spcBef>
                <a:spcPts val="480"/>
              </a:spcBef>
              <a:spcAft>
                <a:spcPts val="0"/>
              </a:spcAft>
              <a:buClr>
                <a:schemeClr val="dk1"/>
              </a:buClr>
              <a:buSzPts val="2400"/>
              <a:buChar char="•"/>
            </a:pPr>
            <a:r>
              <a:rPr lang="en-IN" sz="2400"/>
              <a:t>This model is used by Amazon for pricing the EC2 service, which makes available </a:t>
            </a:r>
            <a:r>
              <a:rPr b="1" lang="en-IN" sz="2400"/>
              <a:t>different server configurations in terms of computing capacity (CPU type and speed, memory) that have different costs per hour. </a:t>
            </a:r>
            <a:endParaRPr b="1" sz="2400"/>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66" name="Google Shape;2066;p2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b="1" lang="en-IN" sz="2400"/>
              <a:t>Per-unit pricing-</a:t>
            </a:r>
            <a:endParaRPr/>
          </a:p>
          <a:p>
            <a:pPr indent="-342900" lvl="0" marL="342900" rtl="0" algn="l">
              <a:spcBef>
                <a:spcPts val="480"/>
              </a:spcBef>
              <a:spcAft>
                <a:spcPts val="0"/>
              </a:spcAft>
              <a:buClr>
                <a:schemeClr val="dk1"/>
              </a:buClr>
              <a:buSzPts val="2400"/>
              <a:buChar char="•"/>
            </a:pPr>
            <a:r>
              <a:rPr lang="en-IN" sz="2400"/>
              <a:t>This model is more suitable to cases where the principal source of revenue for the cloud provider is determined in terms of </a:t>
            </a:r>
            <a:r>
              <a:rPr b="1" lang="en-IN" sz="2400"/>
              <a:t>units of specific services, such as data transfer and memory allocation. </a:t>
            </a:r>
            <a:endParaRPr b="1" sz="2400"/>
          </a:p>
          <a:p>
            <a:pPr indent="-342900" lvl="0" marL="342900" rtl="0" algn="l">
              <a:spcBef>
                <a:spcPts val="480"/>
              </a:spcBef>
              <a:spcAft>
                <a:spcPts val="0"/>
              </a:spcAft>
              <a:buClr>
                <a:schemeClr val="dk1"/>
              </a:buClr>
              <a:buSzPts val="2400"/>
              <a:buChar char="•"/>
            </a:pPr>
            <a:r>
              <a:rPr lang="en-IN" sz="2400"/>
              <a:t>In this scenario customers can configure their systems more efficiently according to the application needs. </a:t>
            </a:r>
            <a:endParaRPr sz="2400"/>
          </a:p>
          <a:p>
            <a:pPr indent="-342900" lvl="0" marL="342900" rtl="0" algn="l">
              <a:spcBef>
                <a:spcPts val="480"/>
              </a:spcBef>
              <a:spcAft>
                <a:spcPts val="0"/>
              </a:spcAft>
              <a:buClr>
                <a:schemeClr val="dk1"/>
              </a:buClr>
              <a:buSzPts val="2400"/>
              <a:buChar char="•"/>
            </a:pPr>
            <a:r>
              <a:rPr lang="en-IN" sz="2400"/>
              <a:t>This model is used, for example, by </a:t>
            </a:r>
            <a:r>
              <a:rPr b="1" lang="en-IN" sz="2400"/>
              <a:t>GoGrid, which makes customers pay according to RAM/hour units for the servers deployed in the GoGrid cloud. </a:t>
            </a:r>
            <a:endParaRPr b="1" sz="24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2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072" name="Google Shape;2072;p2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b="1" lang="en-IN" sz="2400"/>
              <a:t>Subscription-based pricing-</a:t>
            </a:r>
            <a:endParaRPr/>
          </a:p>
          <a:p>
            <a:pPr indent="-342900" lvl="0" marL="342900" rtl="0" algn="l">
              <a:spcBef>
                <a:spcPts val="480"/>
              </a:spcBef>
              <a:spcAft>
                <a:spcPts val="0"/>
              </a:spcAft>
              <a:buClr>
                <a:schemeClr val="dk1"/>
              </a:buClr>
              <a:buSzPts val="2400"/>
              <a:buChar char="•"/>
            </a:pPr>
            <a:r>
              <a:rPr lang="en-IN" sz="2400"/>
              <a:t>This is the model used mostly by SaaS providers in which users pay </a:t>
            </a:r>
            <a:r>
              <a:rPr b="1" lang="en-IN" sz="2400"/>
              <a:t>a periodic subscription fee for use of the software or the specific component services that are integrated in their applications</a:t>
            </a:r>
            <a:endParaRPr b="1"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3"/>
          <p:cNvSpPr txBox="1"/>
          <p:nvPr>
            <p:ph idx="1" type="body"/>
          </p:nvPr>
        </p:nvSpPr>
        <p:spPr>
          <a:xfrm>
            <a:off x="457200" y="1600200"/>
            <a:ext cx="3970784"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2:Iterative precopy: </a:t>
            </a:r>
            <a:endParaRPr/>
          </a:p>
          <a:p>
            <a:pPr indent="-342900" lvl="0" marL="342900" rtl="0" algn="l">
              <a:spcBef>
                <a:spcPts val="480"/>
              </a:spcBef>
              <a:spcAft>
                <a:spcPts val="0"/>
              </a:spcAft>
              <a:buClr>
                <a:schemeClr val="dk1"/>
              </a:buClr>
              <a:buSzPts val="2400"/>
              <a:buChar char="•"/>
            </a:pPr>
            <a:r>
              <a:rPr lang="en-IN" sz="2400"/>
              <a:t>During the </a:t>
            </a:r>
            <a:r>
              <a:rPr lang="en-IN" sz="2400" u="sng"/>
              <a:t>first iteration, </a:t>
            </a:r>
            <a:endParaRPr/>
          </a:p>
          <a:p>
            <a:pPr indent="-285750" lvl="1" marL="742950" rtl="0" algn="l">
              <a:spcBef>
                <a:spcPts val="480"/>
              </a:spcBef>
              <a:spcAft>
                <a:spcPts val="0"/>
              </a:spcAft>
              <a:buClr>
                <a:schemeClr val="dk1"/>
              </a:buClr>
              <a:buSzPts val="2400"/>
              <a:buChar char="–"/>
            </a:pPr>
            <a:r>
              <a:rPr lang="en-IN" sz="2400" u="sng"/>
              <a:t>all memory pages are transferred from A to B. </a:t>
            </a:r>
            <a:endParaRPr/>
          </a:p>
          <a:p>
            <a:pPr indent="-342900" lvl="0" marL="342900" rtl="0" algn="l">
              <a:spcBef>
                <a:spcPts val="480"/>
              </a:spcBef>
              <a:spcAft>
                <a:spcPts val="0"/>
              </a:spcAft>
              <a:buClr>
                <a:schemeClr val="dk1"/>
              </a:buClr>
              <a:buSzPts val="2400"/>
              <a:buChar char="•"/>
            </a:pPr>
            <a:r>
              <a:rPr lang="en-IN" sz="2400" u="sng"/>
              <a:t>Subsequent iterations </a:t>
            </a:r>
            <a:endParaRPr/>
          </a:p>
          <a:p>
            <a:pPr indent="-285750" lvl="1" marL="742950" rtl="0" algn="l">
              <a:spcBef>
                <a:spcPts val="480"/>
              </a:spcBef>
              <a:spcAft>
                <a:spcPts val="0"/>
              </a:spcAft>
              <a:buClr>
                <a:schemeClr val="dk1"/>
              </a:buClr>
              <a:buSzPts val="2400"/>
              <a:buChar char="–"/>
            </a:pPr>
            <a:r>
              <a:rPr lang="en-IN" sz="2400" u="sng"/>
              <a:t>copy only those memory pages dirtied during the previous transfer phase.</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300" name="Google Shape;300;p23"/>
          <p:cNvSpPr txBox="1"/>
          <p:nvPr/>
        </p:nvSpPr>
        <p:spPr>
          <a:xfrm>
            <a:off x="609600" y="427038"/>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lang="en-IN" sz="4400">
                <a:solidFill>
                  <a:schemeClr val="dk1"/>
                </a:solidFill>
                <a:latin typeface="Calibri"/>
                <a:ea typeface="Calibri"/>
                <a:cs typeface="Calibri"/>
                <a:sym typeface="Calibri"/>
              </a:rPr>
              <a:t>Live Migration</a:t>
            </a:r>
            <a:endParaRPr sz="4400">
              <a:solidFill>
                <a:schemeClr val="dk1"/>
              </a:solidFill>
              <a:latin typeface="Calibri"/>
              <a:ea typeface="Calibri"/>
              <a:cs typeface="Calibri"/>
              <a:sym typeface="Calibri"/>
            </a:endParaRPr>
          </a:p>
        </p:txBody>
      </p:sp>
      <p:sp>
        <p:nvSpPr>
          <p:cNvPr id="301" name="Google Shape;30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02" name="Google Shape;30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03" name="Google Shape;30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04" name="Google Shape;304;p23"/>
          <p:cNvPicPr preferRelativeResize="0"/>
          <p:nvPr/>
        </p:nvPicPr>
        <p:blipFill rotWithShape="1">
          <a:blip r:embed="rId3">
            <a:alphaModFix/>
          </a:blip>
          <a:srcRect b="9468" l="35810" r="19123" t="26984"/>
          <a:stretch/>
        </p:blipFill>
        <p:spPr>
          <a:xfrm>
            <a:off x="4283968" y="1628800"/>
            <a:ext cx="4860032" cy="4648531"/>
          </a:xfrm>
          <a:prstGeom prst="rect">
            <a:avLst/>
          </a:prstGeom>
          <a:noFill/>
          <a:ln>
            <a:noFill/>
          </a:ln>
        </p:spPr>
      </p:pic>
      <p:sp>
        <p:nvSpPr>
          <p:cNvPr id="305" name="Google Shape;305;p23"/>
          <p:cNvSpPr/>
          <p:nvPr/>
        </p:nvSpPr>
        <p:spPr>
          <a:xfrm>
            <a:off x="5076056" y="3059045"/>
            <a:ext cx="4032448" cy="874011"/>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Open challenges</a:t>
            </a:r>
            <a:endParaRPr/>
          </a:p>
        </p:txBody>
      </p:sp>
      <p:sp>
        <p:nvSpPr>
          <p:cNvPr id="2078" name="Google Shape;2078;p2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Still in its infancy, cloud computing presents many challenges for industry and academia.</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Open challenges</a:t>
            </a:r>
            <a:endParaRPr/>
          </a:p>
        </p:txBody>
      </p:sp>
      <p:sp>
        <p:nvSpPr>
          <p:cNvPr id="2084" name="Google Shape;2084;p2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Still in its infancy, cloud computing presents many challenges for industry and academia:-</a:t>
            </a:r>
            <a:endParaRPr/>
          </a:p>
          <a:p>
            <a:pPr indent="-514350" lvl="0" marL="514350" rtl="0" algn="l">
              <a:spcBef>
                <a:spcPts val="640"/>
              </a:spcBef>
              <a:spcAft>
                <a:spcPts val="0"/>
              </a:spcAft>
              <a:buClr>
                <a:schemeClr val="dk1"/>
              </a:buClr>
              <a:buSzPts val="3200"/>
              <a:buFont typeface="Calibri"/>
              <a:buAutoNum type="arabicParenR"/>
            </a:pPr>
            <a:r>
              <a:rPr lang="en-IN"/>
              <a:t>Cloud definition</a:t>
            </a:r>
            <a:endParaRPr/>
          </a:p>
          <a:p>
            <a:pPr indent="-514350" lvl="0" marL="514350" rtl="0" algn="l">
              <a:spcBef>
                <a:spcPts val="640"/>
              </a:spcBef>
              <a:spcAft>
                <a:spcPts val="0"/>
              </a:spcAft>
              <a:buClr>
                <a:schemeClr val="dk1"/>
              </a:buClr>
              <a:buSzPts val="3200"/>
              <a:buFont typeface="Calibri"/>
              <a:buAutoNum type="arabicParenR"/>
            </a:pPr>
            <a:r>
              <a:rPr lang="en-IN"/>
              <a:t>Cloud interoperability and standards</a:t>
            </a:r>
            <a:endParaRPr/>
          </a:p>
          <a:p>
            <a:pPr indent="-514350" lvl="0" marL="514350" rtl="0" algn="l">
              <a:spcBef>
                <a:spcPts val="640"/>
              </a:spcBef>
              <a:spcAft>
                <a:spcPts val="0"/>
              </a:spcAft>
              <a:buClr>
                <a:schemeClr val="dk1"/>
              </a:buClr>
              <a:buSzPts val="3200"/>
              <a:buFont typeface="Calibri"/>
              <a:buAutoNum type="arabicParenR"/>
            </a:pPr>
            <a:r>
              <a:rPr lang="en-IN"/>
              <a:t>Scalability and fault tolerance</a:t>
            </a:r>
            <a:endParaRPr/>
          </a:p>
          <a:p>
            <a:pPr indent="-514350" lvl="0" marL="514350" rtl="0" algn="l">
              <a:spcBef>
                <a:spcPts val="640"/>
              </a:spcBef>
              <a:spcAft>
                <a:spcPts val="0"/>
              </a:spcAft>
              <a:buClr>
                <a:schemeClr val="dk1"/>
              </a:buClr>
              <a:buSzPts val="3200"/>
              <a:buFont typeface="Calibri"/>
              <a:buAutoNum type="arabicParenR"/>
            </a:pPr>
            <a:r>
              <a:rPr lang="en-IN"/>
              <a:t>Security, trust, and privacy</a:t>
            </a:r>
            <a:endParaRPr/>
          </a:p>
          <a:p>
            <a:pPr indent="-514350" lvl="0" marL="514350" rtl="0" algn="l">
              <a:spcBef>
                <a:spcPts val="640"/>
              </a:spcBef>
              <a:spcAft>
                <a:spcPts val="0"/>
              </a:spcAft>
              <a:buClr>
                <a:schemeClr val="dk1"/>
              </a:buClr>
              <a:buSzPts val="3200"/>
              <a:buFont typeface="Calibri"/>
              <a:buAutoNum type="arabicParenR"/>
            </a:pPr>
            <a:r>
              <a:rPr lang="en-IN"/>
              <a:t>Organizational aspects</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2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Cloud definition</a:t>
            </a:r>
            <a:endParaRPr/>
          </a:p>
        </p:txBody>
      </p:sp>
      <p:sp>
        <p:nvSpPr>
          <p:cNvPr id="2090" name="Google Shape;2090;p2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There have been several attempts made to define cloud computing and </a:t>
            </a:r>
            <a:endParaRPr sz="24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Cloud definition</a:t>
            </a:r>
            <a:endParaRPr/>
          </a:p>
        </p:txBody>
      </p:sp>
      <p:sp>
        <p:nvSpPr>
          <p:cNvPr id="2096" name="Google Shape;2096;p2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One of the most comprehensive formalizations is noted in the NIST working definition of cloud computing .</a:t>
            </a:r>
            <a:endParaRPr/>
          </a:p>
          <a:p>
            <a:pPr indent="-342900" lvl="0" marL="342900" rtl="0" algn="l">
              <a:spcBef>
                <a:spcPts val="480"/>
              </a:spcBef>
              <a:spcAft>
                <a:spcPts val="0"/>
              </a:spcAft>
              <a:buClr>
                <a:schemeClr val="dk1"/>
              </a:buClr>
              <a:buSzPts val="2400"/>
              <a:buChar char="•"/>
            </a:pPr>
            <a:r>
              <a:rPr lang="en-IN" sz="2400"/>
              <a:t>It characterizes cloud computing as on-demand self-service, broad network access, resource-pooling, rapid elasticity, and measured service; classifies services as SaaS, PaaS, and IaaS; and categorizes deployment models as public, private, community, and hybrid clouds. </a:t>
            </a:r>
            <a:endParaRPr sz="2400"/>
          </a:p>
          <a:p>
            <a:pPr indent="-342900" lvl="0" marL="342900" rtl="0" algn="l">
              <a:spcBef>
                <a:spcPts val="480"/>
              </a:spcBef>
              <a:spcAft>
                <a:spcPts val="0"/>
              </a:spcAft>
              <a:buClr>
                <a:schemeClr val="dk1"/>
              </a:buClr>
              <a:buSzPts val="2400"/>
              <a:buChar char="•"/>
            </a:pPr>
            <a:r>
              <a:rPr lang="en-IN" sz="2400"/>
              <a:t>The view is shared by many IT practitioners and academics.</a:t>
            </a:r>
            <a:endParaRPr sz="2400"/>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Cloud definition</a:t>
            </a:r>
            <a:endParaRPr/>
          </a:p>
        </p:txBody>
      </p:sp>
      <p:sp>
        <p:nvSpPr>
          <p:cNvPr id="2102" name="Google Shape;2102;p2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Despite the general agreement on the NIST definition, there are alternative taxonomies for cloud services. </a:t>
            </a:r>
            <a:endParaRPr sz="2400"/>
          </a:p>
          <a:p>
            <a:pPr indent="-342900" lvl="0" marL="342900" rtl="0" algn="l">
              <a:spcBef>
                <a:spcPts val="480"/>
              </a:spcBef>
              <a:spcAft>
                <a:spcPts val="0"/>
              </a:spcAft>
              <a:buClr>
                <a:schemeClr val="dk1"/>
              </a:buClr>
              <a:buSzPts val="2400"/>
              <a:buChar char="•"/>
            </a:pPr>
            <a:r>
              <a:rPr lang="en-IN" sz="2400"/>
              <a:t>David Linthicum, founder of BlueMountains Labs, provides a more detailed classification, </a:t>
            </a:r>
            <a:r>
              <a:rPr b="1" lang="en-IN" sz="2400"/>
              <a:t>which comprehends 10 different classes and better suits the vision of cloud computing within the enterprise. </a:t>
            </a:r>
            <a:endParaRPr b="1" sz="24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2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Cloud definition</a:t>
            </a:r>
            <a:endParaRPr/>
          </a:p>
        </p:txBody>
      </p:sp>
      <p:sp>
        <p:nvSpPr>
          <p:cNvPr id="2108" name="Google Shape;2108;p242"/>
          <p:cNvSpPr txBox="1"/>
          <p:nvPr>
            <p:ph idx="1" type="body"/>
          </p:nvPr>
        </p:nvSpPr>
        <p:spPr>
          <a:xfrm>
            <a:off x="457200" y="1052736"/>
            <a:ext cx="8229600" cy="4525963"/>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 different approach has been taken at the University of California, Santa Barbara (UCSB), </a:t>
            </a:r>
            <a:r>
              <a:rPr b="1" lang="en-IN" sz="2400"/>
              <a:t>which departs from the XaaS concept and tries to define an ontology for cloud computing. </a:t>
            </a:r>
            <a:endParaRPr b="1" sz="2400"/>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Cloud definition</a:t>
            </a:r>
            <a:endParaRPr/>
          </a:p>
        </p:txBody>
      </p:sp>
      <p:sp>
        <p:nvSpPr>
          <p:cNvPr id="2114" name="Google Shape;2114;p243"/>
          <p:cNvSpPr txBox="1"/>
          <p:nvPr>
            <p:ph idx="1" type="body"/>
          </p:nvPr>
        </p:nvSpPr>
        <p:spPr>
          <a:xfrm>
            <a:off x="457200" y="1052736"/>
            <a:ext cx="8229600" cy="4525963"/>
          </a:xfrm>
          <a:prstGeom prst="rect">
            <a:avLst/>
          </a:prstGeom>
          <a:noFill/>
          <a:ln>
            <a:noFill/>
          </a:ln>
        </p:spPr>
        <p:txBody>
          <a:bodyPr anchorCtr="0" anchor="t" bIns="45700" lIns="91425" spcFirstLastPara="1" rIns="91425" wrap="square" tIns="45700">
            <a:noAutofit/>
          </a:bodyPr>
          <a:lstStyle/>
          <a:p>
            <a:pPr indent="-190500" lvl="0" marL="342900" rtl="0" algn="l">
              <a:spcBef>
                <a:spcPts val="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b="1" lang="en-IN" sz="2400"/>
              <a:t>In their work the concept of a cloud is dissected into five main layers: </a:t>
            </a:r>
            <a:endParaRPr b="1" sz="2400"/>
          </a:p>
          <a:p>
            <a:pPr indent="-285750" lvl="1" marL="742950" rtl="0" algn="l">
              <a:spcBef>
                <a:spcPts val="480"/>
              </a:spcBef>
              <a:spcAft>
                <a:spcPts val="0"/>
              </a:spcAft>
              <a:buClr>
                <a:schemeClr val="dk1"/>
              </a:buClr>
              <a:buSzPts val="2400"/>
              <a:buChar char="–"/>
            </a:pPr>
            <a:r>
              <a:rPr b="1" lang="en-IN" sz="2400"/>
              <a:t>applications, </a:t>
            </a:r>
            <a:endParaRPr b="1" sz="2400"/>
          </a:p>
          <a:p>
            <a:pPr indent="-285750" lvl="1" marL="742950" rtl="0" algn="l">
              <a:spcBef>
                <a:spcPts val="480"/>
              </a:spcBef>
              <a:spcAft>
                <a:spcPts val="0"/>
              </a:spcAft>
              <a:buClr>
                <a:schemeClr val="dk1"/>
              </a:buClr>
              <a:buSzPts val="2400"/>
              <a:buChar char="–"/>
            </a:pPr>
            <a:r>
              <a:rPr b="1" lang="en-IN" sz="2400"/>
              <a:t>software environments, </a:t>
            </a:r>
            <a:endParaRPr b="1" sz="2400"/>
          </a:p>
          <a:p>
            <a:pPr indent="-285750" lvl="1" marL="742950" rtl="0" algn="l">
              <a:spcBef>
                <a:spcPts val="480"/>
              </a:spcBef>
              <a:spcAft>
                <a:spcPts val="0"/>
              </a:spcAft>
              <a:buClr>
                <a:schemeClr val="dk1"/>
              </a:buClr>
              <a:buSzPts val="2400"/>
              <a:buChar char="–"/>
            </a:pPr>
            <a:r>
              <a:rPr b="1" lang="en-IN" sz="2400"/>
              <a:t>software infrastructure, </a:t>
            </a:r>
            <a:endParaRPr b="1" sz="2400"/>
          </a:p>
          <a:p>
            <a:pPr indent="-285750" lvl="1" marL="742950" rtl="0" algn="l">
              <a:spcBef>
                <a:spcPts val="480"/>
              </a:spcBef>
              <a:spcAft>
                <a:spcPts val="0"/>
              </a:spcAft>
              <a:buClr>
                <a:schemeClr val="dk1"/>
              </a:buClr>
              <a:buSzPts val="2400"/>
              <a:buChar char="–"/>
            </a:pPr>
            <a:r>
              <a:rPr b="1" lang="en-IN" sz="2400"/>
              <a:t>software kernel, and </a:t>
            </a:r>
            <a:endParaRPr b="1" sz="2400"/>
          </a:p>
          <a:p>
            <a:pPr indent="-285750" lvl="1" marL="742950" rtl="0" algn="l">
              <a:spcBef>
                <a:spcPts val="480"/>
              </a:spcBef>
              <a:spcAft>
                <a:spcPts val="0"/>
              </a:spcAft>
              <a:buClr>
                <a:schemeClr val="dk1"/>
              </a:buClr>
              <a:buSzPts val="2400"/>
              <a:buChar char="–"/>
            </a:pPr>
            <a:r>
              <a:rPr b="1" lang="en-IN" sz="2400"/>
              <a:t>hardware.</a:t>
            </a:r>
            <a:r>
              <a:rPr lang="en-IN" sz="2400"/>
              <a:t> </a:t>
            </a:r>
            <a:endParaRPr sz="2400"/>
          </a:p>
          <a:p>
            <a:pPr indent="-342900" lvl="0" marL="342900" rtl="0" algn="l">
              <a:spcBef>
                <a:spcPts val="480"/>
              </a:spcBef>
              <a:spcAft>
                <a:spcPts val="0"/>
              </a:spcAft>
              <a:buClr>
                <a:schemeClr val="dk1"/>
              </a:buClr>
              <a:buSzPts val="2400"/>
              <a:buChar char="•"/>
            </a:pPr>
            <a:r>
              <a:rPr lang="en-IN" sz="2400"/>
              <a:t>Each layer addresses the needs of a different class of users within the cloud computing community and most likely builds on the underlying layers</a:t>
            </a:r>
            <a:endParaRPr sz="24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Cloud interoperability and standards</a:t>
            </a:r>
            <a:endParaRPr/>
          </a:p>
        </p:txBody>
      </p:sp>
      <p:sp>
        <p:nvSpPr>
          <p:cNvPr id="2120" name="Google Shape;2120;p2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Introducing standards and allowing interoperability between solutions offered by different vendors are objectives of fundamental importance. </a:t>
            </a:r>
            <a:endParaRPr sz="2400"/>
          </a:p>
          <a:p>
            <a:pPr indent="-342900" lvl="0" marL="342900" rtl="0" algn="l">
              <a:spcBef>
                <a:spcPts val="480"/>
              </a:spcBef>
              <a:spcAft>
                <a:spcPts val="0"/>
              </a:spcAft>
              <a:buClr>
                <a:schemeClr val="dk1"/>
              </a:buClr>
              <a:buSzPts val="2400"/>
              <a:buChar char="•"/>
            </a:pPr>
            <a:r>
              <a:rPr lang="en-IN" sz="2400"/>
              <a:t>Vendor lock-in constitutes one of the major strategic barriers against the seamless adoption of cloud computing at all stages.</a:t>
            </a:r>
            <a:endParaRPr sz="2400"/>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Cloud interoperability and standards</a:t>
            </a:r>
            <a:endParaRPr/>
          </a:p>
        </p:txBody>
      </p:sp>
      <p:sp>
        <p:nvSpPr>
          <p:cNvPr id="2126" name="Google Shape;2126;p2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Vendor lock-in can prevent a customer from switching to another competitor’s solution, or </a:t>
            </a:r>
            <a:endParaRPr sz="2400"/>
          </a:p>
          <a:p>
            <a:pPr indent="-342900" lvl="0" marL="342900" rtl="0" algn="l">
              <a:spcBef>
                <a:spcPts val="480"/>
              </a:spcBef>
              <a:spcAft>
                <a:spcPts val="0"/>
              </a:spcAft>
              <a:buClr>
                <a:schemeClr val="dk1"/>
              </a:buClr>
              <a:buSzPts val="2400"/>
              <a:buChar char="•"/>
            </a:pPr>
            <a:r>
              <a:rPr lang="en-IN" sz="2400"/>
              <a:t>when this is possible, it happens at considerable conversion cost and requires significant amounts of time. </a:t>
            </a:r>
            <a:endParaRPr sz="2400"/>
          </a:p>
          <a:p>
            <a:pPr indent="-342900" lvl="0" marL="342900" rtl="0" algn="l">
              <a:spcBef>
                <a:spcPts val="480"/>
              </a:spcBef>
              <a:spcAft>
                <a:spcPts val="0"/>
              </a:spcAft>
              <a:buClr>
                <a:schemeClr val="dk1"/>
              </a:buClr>
              <a:buSzPts val="2400"/>
              <a:buChar char="•"/>
            </a:pPr>
            <a:r>
              <a:rPr lang="en-IN" sz="2400"/>
              <a:t>This can occur either because the customer wants to find a more suitable solution for customer needs or because the vendor is no longer able to provide the required service</a:t>
            </a:r>
            <a:endParaRPr sz="24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Cloud interoperability and standards</a:t>
            </a:r>
            <a:endParaRPr/>
          </a:p>
        </p:txBody>
      </p:sp>
      <p:sp>
        <p:nvSpPr>
          <p:cNvPr id="2132" name="Google Shape;2132;p2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current state of standards and interoperability in cloud computing </a:t>
            </a:r>
            <a:r>
              <a:rPr b="1" lang="en-IN" sz="2400"/>
              <a:t>resembles the early Internet era, </a:t>
            </a:r>
            <a:endParaRPr b="1" sz="2400"/>
          </a:p>
          <a:p>
            <a:pPr indent="-342900" lvl="0" marL="342900" rtl="0" algn="l">
              <a:spcBef>
                <a:spcPts val="480"/>
              </a:spcBef>
              <a:spcAft>
                <a:spcPts val="0"/>
              </a:spcAft>
              <a:buClr>
                <a:schemeClr val="dk1"/>
              </a:buClr>
              <a:buSzPts val="2400"/>
              <a:buChar char="•"/>
            </a:pPr>
            <a:r>
              <a:rPr b="1" lang="en-IN" sz="2400"/>
              <a:t>when there was no common agreement on the protocols and technologies used and each organization had its own network. </a:t>
            </a:r>
            <a:endParaRPr b="1"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idx="1" type="body"/>
          </p:nvPr>
        </p:nvSpPr>
        <p:spPr>
          <a:xfrm>
            <a:off x="251520" y="1628800"/>
            <a:ext cx="41148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3: Stop and Copy: </a:t>
            </a:r>
            <a:endParaRPr/>
          </a:p>
          <a:p>
            <a:pPr indent="-342900" lvl="0" marL="342900" rtl="0" algn="l">
              <a:spcBef>
                <a:spcPts val="480"/>
              </a:spcBef>
              <a:spcAft>
                <a:spcPts val="0"/>
              </a:spcAft>
              <a:buClr>
                <a:schemeClr val="dk1"/>
              </a:buClr>
              <a:buSzPts val="2400"/>
              <a:buChar char="•"/>
            </a:pPr>
            <a:r>
              <a:rPr lang="en-IN" sz="2400" u="sng"/>
              <a:t>Running OS instance at A is suspended </a:t>
            </a:r>
            <a:endParaRPr/>
          </a:p>
          <a:p>
            <a:pPr indent="-342900" lvl="0" marL="342900" rtl="0" algn="l">
              <a:spcBef>
                <a:spcPts val="480"/>
              </a:spcBef>
              <a:spcAft>
                <a:spcPts val="0"/>
              </a:spcAft>
              <a:buClr>
                <a:schemeClr val="dk1"/>
              </a:buClr>
              <a:buSzPts val="2400"/>
              <a:buChar char="•"/>
            </a:pPr>
            <a:r>
              <a:rPr lang="en-IN" sz="2400" u="sng"/>
              <a:t>its network traffic is redirected to B.</a:t>
            </a:r>
            <a:endParaRPr/>
          </a:p>
          <a:p>
            <a:pPr indent="-342900" lvl="0" marL="342900" rtl="0" algn="l">
              <a:spcBef>
                <a:spcPts val="480"/>
              </a:spcBef>
              <a:spcAft>
                <a:spcPts val="0"/>
              </a:spcAft>
              <a:buClr>
                <a:schemeClr val="dk1"/>
              </a:buClr>
              <a:buSzPts val="2400"/>
              <a:buChar char="•"/>
            </a:pPr>
            <a:r>
              <a:rPr lang="en-IN" sz="2400" u="sng"/>
              <a:t>CPU state and any remaining inconsistent memory pages are then transferred.</a:t>
            </a:r>
            <a:endParaRPr/>
          </a:p>
          <a:p>
            <a:pPr indent="-190500" lvl="0" marL="342900" rtl="0" algn="l">
              <a:spcBef>
                <a:spcPts val="480"/>
              </a:spcBef>
              <a:spcAft>
                <a:spcPts val="0"/>
              </a:spcAft>
              <a:buClr>
                <a:schemeClr val="dk1"/>
              </a:buClr>
              <a:buSzPts val="2400"/>
              <a:buNone/>
            </a:pPr>
            <a:r>
              <a:t/>
            </a:r>
            <a:endParaRPr sz="2400" u="sng"/>
          </a:p>
          <a:p>
            <a:pPr indent="-190500" lvl="0" marL="342900" rtl="0" algn="l">
              <a:spcBef>
                <a:spcPts val="480"/>
              </a:spcBef>
              <a:spcAft>
                <a:spcPts val="0"/>
              </a:spcAft>
              <a:buClr>
                <a:schemeClr val="dk1"/>
              </a:buClr>
              <a:buSzPts val="2400"/>
              <a:buNone/>
            </a:pPr>
            <a:r>
              <a:t/>
            </a:r>
            <a:endParaRPr sz="2400"/>
          </a:p>
        </p:txBody>
      </p:sp>
      <p:sp>
        <p:nvSpPr>
          <p:cNvPr id="311" name="Google Shape;31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312" name="Google Shape;3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13" name="Google Shape;3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14" name="Google Shape;3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15" name="Google Shape;315;p24"/>
          <p:cNvPicPr preferRelativeResize="0"/>
          <p:nvPr/>
        </p:nvPicPr>
        <p:blipFill rotWithShape="1">
          <a:blip r:embed="rId3">
            <a:alphaModFix/>
          </a:blip>
          <a:srcRect b="9468" l="35810" r="19123" t="26984"/>
          <a:stretch/>
        </p:blipFill>
        <p:spPr>
          <a:xfrm>
            <a:off x="4280697" y="1628800"/>
            <a:ext cx="4860032" cy="4648531"/>
          </a:xfrm>
          <a:prstGeom prst="rect">
            <a:avLst/>
          </a:prstGeom>
          <a:noFill/>
          <a:ln>
            <a:noFill/>
          </a:ln>
        </p:spPr>
      </p:pic>
      <p:sp>
        <p:nvSpPr>
          <p:cNvPr id="316" name="Google Shape;316;p24"/>
          <p:cNvSpPr/>
          <p:nvPr/>
        </p:nvSpPr>
        <p:spPr>
          <a:xfrm>
            <a:off x="5076056" y="3861048"/>
            <a:ext cx="4032448" cy="874011"/>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Cloud interoperability and standards</a:t>
            </a:r>
            <a:endParaRPr/>
          </a:p>
        </p:txBody>
      </p:sp>
      <p:sp>
        <p:nvSpPr>
          <p:cNvPr id="2138" name="Google Shape;2138;p2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Yet the first steps toward a standardization process have been made, and a few organizations, such as the </a:t>
            </a:r>
            <a:endParaRPr sz="2400"/>
          </a:p>
          <a:p>
            <a:pPr indent="-342900" lvl="0" marL="342900" rtl="0" algn="l">
              <a:spcBef>
                <a:spcPts val="480"/>
              </a:spcBef>
              <a:spcAft>
                <a:spcPts val="0"/>
              </a:spcAft>
              <a:buClr>
                <a:schemeClr val="dk1"/>
              </a:buClr>
              <a:buSzPts val="2400"/>
              <a:buChar char="•"/>
            </a:pPr>
            <a:r>
              <a:rPr lang="en-IN" sz="2400"/>
              <a:t>Cloud Computing Interoperability Forum (CCIF), </a:t>
            </a:r>
            <a:endParaRPr sz="2400"/>
          </a:p>
          <a:p>
            <a:pPr indent="-342900" lvl="0" marL="342900" rtl="0" algn="l">
              <a:spcBef>
                <a:spcPts val="480"/>
              </a:spcBef>
              <a:spcAft>
                <a:spcPts val="0"/>
              </a:spcAft>
              <a:buClr>
                <a:schemeClr val="dk1"/>
              </a:buClr>
              <a:buSzPts val="2400"/>
              <a:buChar char="•"/>
            </a:pPr>
            <a:r>
              <a:rPr lang="en-IN" sz="2400"/>
              <a:t>Open Cloud Consortium, and </a:t>
            </a:r>
            <a:endParaRPr sz="2400"/>
          </a:p>
          <a:p>
            <a:pPr indent="-342900" lvl="0" marL="342900" rtl="0" algn="l">
              <a:spcBef>
                <a:spcPts val="480"/>
              </a:spcBef>
              <a:spcAft>
                <a:spcPts val="0"/>
              </a:spcAft>
              <a:buClr>
                <a:schemeClr val="dk1"/>
              </a:buClr>
              <a:buSzPts val="2400"/>
              <a:buChar char="•"/>
            </a:pPr>
            <a:r>
              <a:rPr lang="en-IN" sz="2400"/>
              <a:t>DMTF Cloud Standards Incubator,</a:t>
            </a:r>
            <a:endParaRPr/>
          </a:p>
          <a:p>
            <a:pPr indent="-342900" lvl="0" marL="342900" rtl="0" algn="l">
              <a:spcBef>
                <a:spcPts val="480"/>
              </a:spcBef>
              <a:spcAft>
                <a:spcPts val="0"/>
              </a:spcAft>
              <a:buClr>
                <a:schemeClr val="dk1"/>
              </a:buClr>
              <a:buSzPts val="2400"/>
              <a:buChar char="•"/>
            </a:pPr>
            <a:r>
              <a:rPr lang="en-IN" sz="2400"/>
              <a:t>are leading the path. </a:t>
            </a:r>
            <a:endParaRPr sz="2400"/>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2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Scalability and fault tolerance</a:t>
            </a:r>
            <a:endParaRPr/>
          </a:p>
        </p:txBody>
      </p:sp>
      <p:sp>
        <p:nvSpPr>
          <p:cNvPr id="2144" name="Google Shape;2144;p2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400"/>
              <a:buChar char="•"/>
            </a:pPr>
            <a:r>
              <a:rPr lang="en-IN" sz="2400"/>
              <a:t>The ability to scale on demand constitutes one of the most attractive features of cloud computing. Clouds allow scaling beyond the limits of the existing in-house IT resources, whether they are infrastructure (compute and storage) or applications services. </a:t>
            </a:r>
            <a:endParaRPr sz="2400"/>
          </a:p>
          <a:p>
            <a:pPr indent="-342900" lvl="0" marL="342900" rtl="0" algn="l">
              <a:spcBef>
                <a:spcPts val="480"/>
              </a:spcBef>
              <a:spcAft>
                <a:spcPts val="0"/>
              </a:spcAft>
              <a:buClr>
                <a:schemeClr val="dk1"/>
              </a:buClr>
              <a:buSzPts val="2400"/>
              <a:buChar char="•"/>
            </a:pPr>
            <a:r>
              <a:rPr lang="en-IN" sz="2400"/>
              <a:t>To implement such a capability, the cloud middleware has to be designed with the principle of scalability along different dimensions in mind—for example, performance, size, and load. </a:t>
            </a:r>
            <a:endParaRPr sz="2400"/>
          </a:p>
          <a:p>
            <a:pPr indent="-342900" lvl="0" marL="342900" rtl="0" algn="l">
              <a:spcBef>
                <a:spcPts val="480"/>
              </a:spcBef>
              <a:spcAft>
                <a:spcPts val="0"/>
              </a:spcAft>
              <a:buClr>
                <a:schemeClr val="dk1"/>
              </a:buClr>
              <a:buSzPts val="2400"/>
              <a:buChar char="•"/>
            </a:pPr>
            <a:r>
              <a:rPr lang="en-IN" sz="2400"/>
              <a:t>The cloud middleware manages a huge number of resource and users, which rely on the cloud to obtain the horsepower that they cannot obtain within the premises without bearing considerable administrative and maintenance costs</a:t>
            </a:r>
            <a:endParaRPr sz="24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2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Security, trust, and privacy</a:t>
            </a:r>
            <a:endParaRPr/>
          </a:p>
        </p:txBody>
      </p:sp>
      <p:sp>
        <p:nvSpPr>
          <p:cNvPr id="2150" name="Google Shape;2150;p2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Security, trust, and privacy issues are major obstacles for massive adoption of cloud computing. </a:t>
            </a:r>
            <a:endParaRPr sz="2400"/>
          </a:p>
          <a:p>
            <a:pPr indent="-342900" lvl="0" marL="342900" rtl="0" algn="l">
              <a:spcBef>
                <a:spcPts val="480"/>
              </a:spcBef>
              <a:spcAft>
                <a:spcPts val="0"/>
              </a:spcAft>
              <a:buClr>
                <a:schemeClr val="dk1"/>
              </a:buClr>
              <a:buSzPts val="2400"/>
              <a:buChar char="•"/>
            </a:pPr>
            <a:r>
              <a:rPr lang="en-IN" sz="2400"/>
              <a:t>The traditional cryptographic technologies are used to prevent data tampering and access to sensitive information. </a:t>
            </a:r>
            <a:endParaRPr sz="2400"/>
          </a:p>
          <a:p>
            <a:pPr indent="-342900" lvl="0" marL="342900" rtl="0" algn="l">
              <a:spcBef>
                <a:spcPts val="480"/>
              </a:spcBef>
              <a:spcAft>
                <a:spcPts val="0"/>
              </a:spcAft>
              <a:buClr>
                <a:schemeClr val="dk1"/>
              </a:buClr>
              <a:buSzPts val="2400"/>
              <a:buChar char="•"/>
            </a:pPr>
            <a:r>
              <a:rPr b="1" lang="en-IN" sz="2400"/>
              <a:t>The massive use of virtualization technologies exposes the existing system to new threats, which previously were not considered applicable.</a:t>
            </a:r>
            <a:endParaRPr/>
          </a:p>
          <a:p>
            <a:pPr indent="-190500" lvl="0" marL="342900" rtl="0" algn="l">
              <a:spcBef>
                <a:spcPts val="480"/>
              </a:spcBef>
              <a:spcAft>
                <a:spcPts val="0"/>
              </a:spcAft>
              <a:buClr>
                <a:schemeClr val="dk1"/>
              </a:buClr>
              <a:buSzPts val="2400"/>
              <a:buNone/>
            </a:pPr>
            <a:r>
              <a:t/>
            </a:r>
            <a:endParaRPr b="1" sz="2400"/>
          </a:p>
          <a:p>
            <a:pPr indent="-190500" lvl="0" marL="342900" rtl="0" algn="l">
              <a:spcBef>
                <a:spcPts val="480"/>
              </a:spcBef>
              <a:spcAft>
                <a:spcPts val="0"/>
              </a:spcAft>
              <a:buClr>
                <a:schemeClr val="dk1"/>
              </a:buClr>
              <a:buSzPts val="2400"/>
              <a:buNone/>
            </a:pPr>
            <a:r>
              <a:t/>
            </a:r>
            <a:endParaRPr b="1" sz="240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Security, trust, and privacy</a:t>
            </a:r>
            <a:endParaRPr/>
          </a:p>
        </p:txBody>
      </p:sp>
      <p:sp>
        <p:nvSpPr>
          <p:cNvPr id="2156" name="Google Shape;2156;p2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On one side we need to decide </a:t>
            </a:r>
            <a:r>
              <a:rPr b="1" lang="en-IN" sz="2400"/>
              <a:t>whether to trust the provider itself; </a:t>
            </a:r>
            <a:endParaRPr b="1" sz="2400"/>
          </a:p>
          <a:p>
            <a:pPr indent="-342900" lvl="0" marL="342900" rtl="0" algn="l">
              <a:spcBef>
                <a:spcPts val="480"/>
              </a:spcBef>
              <a:spcAft>
                <a:spcPts val="0"/>
              </a:spcAft>
              <a:buClr>
                <a:schemeClr val="dk1"/>
              </a:buClr>
              <a:buSzPts val="2400"/>
              <a:buChar char="•"/>
            </a:pPr>
            <a:r>
              <a:rPr lang="en-IN" sz="2400"/>
              <a:t>On the other side, </a:t>
            </a:r>
            <a:r>
              <a:rPr b="1" lang="en-IN" sz="2400"/>
              <a:t>specific regulations can simply prevail over the agreement the provider is willing to establish </a:t>
            </a:r>
            <a:r>
              <a:rPr lang="en-IN" sz="2400"/>
              <a:t>with us concerning the privacy of the information managed on our behalf. </a:t>
            </a:r>
            <a:endParaRPr sz="2400"/>
          </a:p>
          <a:p>
            <a:pPr indent="-342900" lvl="0" marL="342900" rtl="0" algn="l">
              <a:spcBef>
                <a:spcPts val="480"/>
              </a:spcBef>
              <a:spcAft>
                <a:spcPts val="0"/>
              </a:spcAft>
              <a:buClr>
                <a:schemeClr val="dk1"/>
              </a:buClr>
              <a:buSzPts val="2400"/>
              <a:buChar char="•"/>
            </a:pPr>
            <a:r>
              <a:rPr lang="en-IN" sz="2400"/>
              <a:t>Moreover, cloud services delivered to the end user can be the result of </a:t>
            </a:r>
            <a:r>
              <a:rPr b="1" lang="en-IN" sz="2400"/>
              <a:t>a complex stack of services that are obtained by third parties via the primary cloud service provider.</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Security, trust, and privacy</a:t>
            </a:r>
            <a:endParaRPr/>
          </a:p>
        </p:txBody>
      </p:sp>
      <p:sp>
        <p:nvSpPr>
          <p:cNvPr id="2162" name="Google Shape;2162;p2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 this case there is a chain of responsibilities in terms of service delivery that can introduce more vulnerability for the secure management of data, the enforcement of privacy rules, and the trust given to the service provider. </a:t>
            </a:r>
            <a:endParaRPr sz="2400"/>
          </a:p>
          <a:p>
            <a:pPr indent="-342900" lvl="0" marL="342900" rtl="0" algn="l">
              <a:spcBef>
                <a:spcPts val="480"/>
              </a:spcBef>
              <a:spcAft>
                <a:spcPts val="0"/>
              </a:spcAft>
              <a:buClr>
                <a:schemeClr val="dk1"/>
              </a:buClr>
              <a:buSzPts val="2400"/>
              <a:buChar char="•"/>
            </a:pPr>
            <a:r>
              <a:rPr lang="en-IN" sz="2400"/>
              <a:t>In particular, when </a:t>
            </a:r>
            <a:r>
              <a:rPr b="1" lang="en-IN" sz="2400"/>
              <a:t>a violation of privacy or illegal access to sensitive information is detected</a:t>
            </a:r>
            <a:r>
              <a:rPr lang="en-IN" sz="2400"/>
              <a:t>, </a:t>
            </a:r>
            <a:r>
              <a:rPr b="1" lang="en-IN" sz="2400"/>
              <a:t>it could become difficult to identify who is liable for such violations. </a:t>
            </a:r>
            <a:endParaRPr b="1" sz="2400"/>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Organizational aspects</a:t>
            </a:r>
            <a:endParaRPr/>
          </a:p>
        </p:txBody>
      </p:sp>
      <p:sp>
        <p:nvSpPr>
          <p:cNvPr id="2168" name="Google Shape;2168;p2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Cloud computing introduces a significant change in the way IT services are consumed and managed. </a:t>
            </a:r>
            <a:endParaRPr sz="2400"/>
          </a:p>
          <a:p>
            <a:pPr indent="-342900" lvl="0" marL="342900" rtl="0" algn="l">
              <a:spcBef>
                <a:spcPts val="480"/>
              </a:spcBef>
              <a:spcAft>
                <a:spcPts val="0"/>
              </a:spcAft>
              <a:buClr>
                <a:schemeClr val="dk1"/>
              </a:buClr>
              <a:buSzPts val="2400"/>
              <a:buChar char="•"/>
            </a:pPr>
            <a:r>
              <a:rPr lang="en-IN" sz="2400"/>
              <a:t>More precisely, storage, compute power, network infrastructure, and applications are delivered as metered services over the Internet. </a:t>
            </a:r>
            <a:endParaRPr sz="2400"/>
          </a:p>
          <a:p>
            <a:pPr indent="-342900" lvl="0" marL="342900" rtl="0" algn="l">
              <a:spcBef>
                <a:spcPts val="480"/>
              </a:spcBef>
              <a:spcAft>
                <a:spcPts val="0"/>
              </a:spcAft>
              <a:buClr>
                <a:schemeClr val="dk1"/>
              </a:buClr>
              <a:buSzPts val="2400"/>
              <a:buChar char="•"/>
            </a:pPr>
            <a:r>
              <a:rPr b="1" lang="en-IN" sz="2400"/>
              <a:t>This introduces a billing model that is new within typical enterprise IT departments, which requires a certain level of cultural and organizational process maturity. </a:t>
            </a:r>
            <a:endParaRPr b="1" sz="2400"/>
          </a:p>
          <a:p>
            <a:pPr indent="-342900" lvl="0" marL="342900" rtl="0" algn="l">
              <a:spcBef>
                <a:spcPts val="480"/>
              </a:spcBef>
              <a:spcAft>
                <a:spcPts val="0"/>
              </a:spcAft>
              <a:buClr>
                <a:schemeClr val="dk1"/>
              </a:buClr>
              <a:buSzPts val="2400"/>
              <a:buChar char="•"/>
            </a:pPr>
            <a:r>
              <a:rPr lang="en-IN" sz="2400"/>
              <a:t>In particular, a wide acceptance of cloud computing will require a significant </a:t>
            </a:r>
            <a:r>
              <a:rPr b="1" lang="en-IN" sz="2400"/>
              <a:t>change to business processes and organizational boundaries</a:t>
            </a:r>
            <a:endParaRPr b="1" sz="240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2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Organizational aspects</a:t>
            </a:r>
            <a:endParaRPr/>
          </a:p>
        </p:txBody>
      </p:sp>
      <p:sp>
        <p:nvSpPr>
          <p:cNvPr id="2174" name="Google Shape;2174;p2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 particular, the following questions have to be considered:</a:t>
            </a:r>
            <a:endParaRPr/>
          </a:p>
          <a:p>
            <a:pPr indent="-285750" lvl="1" marL="742950" rtl="0" algn="l">
              <a:spcBef>
                <a:spcPts val="480"/>
              </a:spcBef>
              <a:spcAft>
                <a:spcPts val="0"/>
              </a:spcAft>
              <a:buClr>
                <a:schemeClr val="dk1"/>
              </a:buClr>
              <a:buSzPts val="2400"/>
              <a:buChar char="–"/>
            </a:pPr>
            <a:r>
              <a:rPr lang="en-IN" sz="2400"/>
              <a:t>What is the new role of the IT department in an enterprise that completely or significantly relies on the cloud?</a:t>
            </a:r>
            <a:endParaRPr/>
          </a:p>
          <a:p>
            <a:pPr indent="-285750" lvl="1" marL="742950" rtl="0" algn="l">
              <a:spcBef>
                <a:spcPts val="480"/>
              </a:spcBef>
              <a:spcAft>
                <a:spcPts val="0"/>
              </a:spcAft>
              <a:buClr>
                <a:schemeClr val="dk1"/>
              </a:buClr>
              <a:buSzPts val="2400"/>
              <a:buChar char="–"/>
            </a:pPr>
            <a:r>
              <a:rPr b="1" lang="en-IN" sz="2400"/>
              <a:t>How will the compliance department perform its activity when there is a considerable lack of control over application </a:t>
            </a:r>
            <a:endParaRPr b="1" sz="2400"/>
          </a:p>
          <a:p>
            <a:pPr indent="-285750" lvl="1" marL="742950" rtl="0" algn="l">
              <a:spcBef>
                <a:spcPts val="480"/>
              </a:spcBef>
              <a:spcAft>
                <a:spcPts val="0"/>
              </a:spcAft>
              <a:buClr>
                <a:schemeClr val="dk1"/>
              </a:buClr>
              <a:buSzPts val="2400"/>
              <a:buChar char="–"/>
            </a:pPr>
            <a:r>
              <a:rPr b="1" lang="en-IN" sz="2400"/>
              <a:t>What are the implications (political, legal, etc.) for organizations that lose control over some aspects of their services? </a:t>
            </a:r>
            <a:endParaRPr/>
          </a:p>
          <a:p>
            <a:pPr indent="-285750" lvl="1" marL="742950" rtl="0" algn="l">
              <a:spcBef>
                <a:spcPts val="480"/>
              </a:spcBef>
              <a:spcAft>
                <a:spcPts val="0"/>
              </a:spcAft>
              <a:buClr>
                <a:schemeClr val="dk1"/>
              </a:buClr>
              <a:buSzPts val="2400"/>
              <a:buChar char="–"/>
            </a:pPr>
            <a:r>
              <a:rPr lang="en-IN" sz="2400"/>
              <a:t>What will be the perception of the end users of such services workflows?</a:t>
            </a:r>
            <a:endParaRPr b="1"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5"/>
          <p:cNvSpPr txBox="1"/>
          <p:nvPr>
            <p:ph idx="1" type="body"/>
          </p:nvPr>
        </p:nvSpPr>
        <p:spPr>
          <a:xfrm>
            <a:off x="251520" y="1628800"/>
            <a:ext cx="41148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3: Stop and Copy: </a:t>
            </a:r>
            <a:endParaRPr/>
          </a:p>
          <a:p>
            <a:pPr indent="-342900" lvl="0" marL="342900" rtl="0" algn="l">
              <a:spcBef>
                <a:spcPts val="480"/>
              </a:spcBef>
              <a:spcAft>
                <a:spcPts val="0"/>
              </a:spcAft>
              <a:buClr>
                <a:schemeClr val="dk1"/>
              </a:buClr>
              <a:buSzPts val="2400"/>
              <a:buChar char="•"/>
            </a:pPr>
            <a:r>
              <a:rPr lang="en-IN" sz="2400"/>
              <a:t>At the end of this stage, there is</a:t>
            </a:r>
            <a:endParaRPr/>
          </a:p>
          <a:p>
            <a:pPr indent="-285750" lvl="1" marL="742950" rtl="0" algn="l">
              <a:spcBef>
                <a:spcPts val="400"/>
              </a:spcBef>
              <a:spcAft>
                <a:spcPts val="0"/>
              </a:spcAft>
              <a:buClr>
                <a:schemeClr val="dk1"/>
              </a:buClr>
              <a:buSzPts val="2000"/>
              <a:buChar char="–"/>
            </a:pPr>
            <a:r>
              <a:rPr lang="en-IN" sz="2000"/>
              <a:t>A </a:t>
            </a:r>
            <a:r>
              <a:rPr lang="en-IN" sz="2000" u="sng"/>
              <a:t>consistent suspended copy of the VM at both A and B.</a:t>
            </a:r>
            <a:r>
              <a:rPr lang="en-IN" sz="2000"/>
              <a:t> </a:t>
            </a:r>
            <a:endParaRPr/>
          </a:p>
          <a:p>
            <a:pPr indent="-285750" lvl="1" marL="742950" rtl="0" algn="l">
              <a:spcBef>
                <a:spcPts val="400"/>
              </a:spcBef>
              <a:spcAft>
                <a:spcPts val="0"/>
              </a:spcAft>
              <a:buClr>
                <a:schemeClr val="dk1"/>
              </a:buClr>
              <a:buSzPts val="2000"/>
              <a:buChar char="–"/>
            </a:pPr>
            <a:r>
              <a:rPr lang="en-IN" sz="2000"/>
              <a:t>The copy at </a:t>
            </a:r>
            <a:r>
              <a:rPr lang="en-IN" sz="2000" u="sng"/>
              <a:t>A is considered primary</a:t>
            </a:r>
            <a:endParaRPr/>
          </a:p>
          <a:p>
            <a:pPr indent="-285750" lvl="1" marL="742950" rtl="0" algn="l">
              <a:spcBef>
                <a:spcPts val="400"/>
              </a:spcBef>
              <a:spcAft>
                <a:spcPts val="0"/>
              </a:spcAft>
              <a:buClr>
                <a:schemeClr val="dk1"/>
              </a:buClr>
              <a:buSzPts val="2000"/>
              <a:buChar char="–"/>
            </a:pPr>
            <a:r>
              <a:rPr lang="en-IN" sz="2000" u="sng"/>
              <a:t>Resumed in case of failure.</a:t>
            </a:r>
            <a:endParaRPr/>
          </a:p>
          <a:p>
            <a:pPr indent="-190500" lvl="0" marL="342900" rtl="0" algn="l">
              <a:spcBef>
                <a:spcPts val="480"/>
              </a:spcBef>
              <a:spcAft>
                <a:spcPts val="0"/>
              </a:spcAft>
              <a:buClr>
                <a:schemeClr val="dk1"/>
              </a:buClr>
              <a:buSzPts val="2400"/>
              <a:buNone/>
            </a:pPr>
            <a:r>
              <a:t/>
            </a:r>
            <a:endParaRPr sz="2400"/>
          </a:p>
        </p:txBody>
      </p:sp>
      <p:sp>
        <p:nvSpPr>
          <p:cNvPr id="322" name="Google Shape;3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323" name="Google Shape;323;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24" name="Google Shape;324;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25" name="Google Shape;325;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26" name="Google Shape;326;p25"/>
          <p:cNvPicPr preferRelativeResize="0"/>
          <p:nvPr/>
        </p:nvPicPr>
        <p:blipFill rotWithShape="1">
          <a:blip r:embed="rId3">
            <a:alphaModFix/>
          </a:blip>
          <a:srcRect b="9468" l="35810" r="19123" t="26984"/>
          <a:stretch/>
        </p:blipFill>
        <p:spPr>
          <a:xfrm>
            <a:off x="4280697" y="1628800"/>
            <a:ext cx="4860032" cy="4648531"/>
          </a:xfrm>
          <a:prstGeom prst="rect">
            <a:avLst/>
          </a:prstGeom>
          <a:noFill/>
          <a:ln>
            <a:noFill/>
          </a:ln>
        </p:spPr>
      </p:pic>
      <p:sp>
        <p:nvSpPr>
          <p:cNvPr id="327" name="Google Shape;327;p25"/>
          <p:cNvSpPr/>
          <p:nvPr/>
        </p:nvSpPr>
        <p:spPr>
          <a:xfrm>
            <a:off x="5076056" y="3861048"/>
            <a:ext cx="4032448" cy="874011"/>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6"/>
          <p:cNvSpPr txBox="1"/>
          <p:nvPr>
            <p:ph idx="1" type="body"/>
          </p:nvPr>
        </p:nvSpPr>
        <p:spPr>
          <a:xfrm>
            <a:off x="179512" y="1600200"/>
            <a:ext cx="3888432" cy="45259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400"/>
              <a:buNone/>
            </a:pPr>
            <a:r>
              <a:rPr lang="en-IN" sz="2400"/>
              <a:t>Stage 4:Commitment:</a:t>
            </a:r>
            <a:endParaRPr/>
          </a:p>
          <a:p>
            <a:pPr indent="-342900" lvl="0" marL="342900" rtl="0" algn="l">
              <a:spcBef>
                <a:spcPts val="480"/>
              </a:spcBef>
              <a:spcAft>
                <a:spcPts val="0"/>
              </a:spcAft>
              <a:buClr>
                <a:schemeClr val="dk1"/>
              </a:buClr>
              <a:buSzPts val="2400"/>
              <a:buChar char="•"/>
            </a:pPr>
            <a:r>
              <a:rPr lang="en-IN" sz="2400" u="sng"/>
              <a:t>Host B indicates to A that it has successfully received a consistent OS image. </a:t>
            </a:r>
            <a:endParaRPr sz="2400" u="sng"/>
          </a:p>
          <a:p>
            <a:pPr indent="-342900" lvl="0" marL="342900" rtl="0" algn="l">
              <a:spcBef>
                <a:spcPts val="480"/>
              </a:spcBef>
              <a:spcAft>
                <a:spcPts val="0"/>
              </a:spcAft>
              <a:buClr>
                <a:schemeClr val="dk1"/>
              </a:buClr>
              <a:buSzPts val="2400"/>
              <a:buChar char="•"/>
            </a:pPr>
            <a:r>
              <a:rPr lang="en-IN" sz="2400" u="sng"/>
              <a:t>Host A acknowledges this message as a commitment of the migration transaction. </a:t>
            </a:r>
            <a:endParaRPr sz="2400" u="sng"/>
          </a:p>
          <a:p>
            <a:pPr indent="-342900" lvl="0" marL="342900" rtl="0" algn="l">
              <a:spcBef>
                <a:spcPts val="480"/>
              </a:spcBef>
              <a:spcAft>
                <a:spcPts val="0"/>
              </a:spcAft>
              <a:buClr>
                <a:schemeClr val="dk1"/>
              </a:buClr>
              <a:buSzPts val="2400"/>
              <a:buChar char="•"/>
            </a:pPr>
            <a:r>
              <a:rPr lang="en-IN" sz="2400"/>
              <a:t>Host A may now discard the original VM </a:t>
            </a:r>
            <a:endParaRPr/>
          </a:p>
          <a:p>
            <a:pPr indent="-342900" lvl="0" marL="342900" rtl="0" algn="l">
              <a:spcBef>
                <a:spcPts val="480"/>
              </a:spcBef>
              <a:spcAft>
                <a:spcPts val="0"/>
              </a:spcAft>
              <a:buClr>
                <a:schemeClr val="dk1"/>
              </a:buClr>
              <a:buSzPts val="2400"/>
              <a:buChar char="•"/>
            </a:pPr>
            <a:r>
              <a:rPr lang="en-IN" sz="2400"/>
              <a:t>Host B becomes the primary host. </a:t>
            </a:r>
            <a:endParaRPr sz="2400"/>
          </a:p>
          <a:p>
            <a:pPr indent="-190500" lvl="0" marL="342900" rtl="0" algn="l">
              <a:spcBef>
                <a:spcPts val="480"/>
              </a:spcBef>
              <a:spcAft>
                <a:spcPts val="0"/>
              </a:spcAft>
              <a:buClr>
                <a:schemeClr val="dk1"/>
              </a:buClr>
              <a:buSzPts val="2400"/>
              <a:buNone/>
            </a:pPr>
            <a:r>
              <a:t/>
            </a:r>
            <a:endParaRPr sz="2400"/>
          </a:p>
        </p:txBody>
      </p:sp>
      <p:sp>
        <p:nvSpPr>
          <p:cNvPr id="333" name="Google Shape;33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334" name="Google Shape;33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35" name="Google Shape;33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36" name="Google Shape;33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37" name="Google Shape;337;p26"/>
          <p:cNvPicPr preferRelativeResize="0"/>
          <p:nvPr/>
        </p:nvPicPr>
        <p:blipFill rotWithShape="1">
          <a:blip r:embed="rId3">
            <a:alphaModFix/>
          </a:blip>
          <a:srcRect b="9468" l="35810" r="19123" t="26984"/>
          <a:stretch/>
        </p:blipFill>
        <p:spPr>
          <a:xfrm>
            <a:off x="4280697" y="1628800"/>
            <a:ext cx="4860032" cy="4648531"/>
          </a:xfrm>
          <a:prstGeom prst="rect">
            <a:avLst/>
          </a:prstGeom>
          <a:noFill/>
          <a:ln>
            <a:noFill/>
          </a:ln>
        </p:spPr>
      </p:pic>
      <p:sp>
        <p:nvSpPr>
          <p:cNvPr id="338" name="Google Shape;338;p26"/>
          <p:cNvSpPr/>
          <p:nvPr/>
        </p:nvSpPr>
        <p:spPr>
          <a:xfrm>
            <a:off x="5076056" y="4797152"/>
            <a:ext cx="4032448" cy="576064"/>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idx="1" type="body"/>
          </p:nvPr>
        </p:nvSpPr>
        <p:spPr>
          <a:xfrm>
            <a:off x="323528" y="1600200"/>
            <a:ext cx="41148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Stage 5:Activation:</a:t>
            </a:r>
            <a:endParaRPr/>
          </a:p>
          <a:p>
            <a:pPr indent="-342900" lvl="0" marL="342900" rtl="0" algn="l">
              <a:spcBef>
                <a:spcPts val="480"/>
              </a:spcBef>
              <a:spcAft>
                <a:spcPts val="0"/>
              </a:spcAft>
              <a:buClr>
                <a:schemeClr val="dk1"/>
              </a:buClr>
              <a:buSzPts val="2400"/>
              <a:buChar char="•"/>
            </a:pPr>
            <a:r>
              <a:rPr lang="en-IN" sz="2400"/>
              <a:t>The </a:t>
            </a:r>
            <a:r>
              <a:rPr lang="en-IN" sz="2400" u="sng"/>
              <a:t>migrated VM on B is now activated. </a:t>
            </a:r>
            <a:endParaRPr/>
          </a:p>
          <a:p>
            <a:pPr indent="-342900" lvl="0" marL="342900" rtl="0" algn="l">
              <a:spcBef>
                <a:spcPts val="480"/>
              </a:spcBef>
              <a:spcAft>
                <a:spcPts val="0"/>
              </a:spcAft>
              <a:buClr>
                <a:schemeClr val="dk1"/>
              </a:buClr>
              <a:buSzPts val="2400"/>
              <a:buChar char="•"/>
            </a:pPr>
            <a:r>
              <a:rPr lang="en-IN" sz="2400"/>
              <a:t>Post Migration code runs to </a:t>
            </a:r>
            <a:endParaRPr/>
          </a:p>
          <a:p>
            <a:pPr indent="-285750" lvl="1" marL="742950" rtl="0" algn="l">
              <a:spcBef>
                <a:spcPts val="400"/>
              </a:spcBef>
              <a:spcAft>
                <a:spcPts val="0"/>
              </a:spcAft>
              <a:buClr>
                <a:schemeClr val="dk1"/>
              </a:buClr>
              <a:buSzPts val="2000"/>
              <a:buChar char="–"/>
            </a:pPr>
            <a:r>
              <a:rPr lang="en-IN" sz="2000"/>
              <a:t>reattach the device drivers to the new m/c and </a:t>
            </a:r>
            <a:endParaRPr/>
          </a:p>
          <a:p>
            <a:pPr indent="-285750" lvl="1" marL="742950" rtl="0" algn="l">
              <a:spcBef>
                <a:spcPts val="400"/>
              </a:spcBef>
              <a:spcAft>
                <a:spcPts val="0"/>
              </a:spcAft>
              <a:buClr>
                <a:schemeClr val="dk1"/>
              </a:buClr>
              <a:buSzPts val="2000"/>
              <a:buChar char="–"/>
            </a:pPr>
            <a:r>
              <a:rPr lang="en-IN" sz="2000"/>
              <a:t>advertise moved IP addresses.</a:t>
            </a:r>
            <a:endParaRPr/>
          </a:p>
          <a:p>
            <a:pPr indent="-190500" lvl="0" marL="342900" rtl="0" algn="l">
              <a:spcBef>
                <a:spcPts val="480"/>
              </a:spcBef>
              <a:spcAft>
                <a:spcPts val="0"/>
              </a:spcAft>
              <a:buClr>
                <a:schemeClr val="dk1"/>
              </a:buClr>
              <a:buSzPts val="2400"/>
              <a:buNone/>
            </a:pPr>
            <a:r>
              <a:t/>
            </a:r>
            <a:endParaRPr sz="2400"/>
          </a:p>
        </p:txBody>
      </p:sp>
      <p:sp>
        <p:nvSpPr>
          <p:cNvPr id="344" name="Google Shape;34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345" name="Google Shape;34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46" name="Google Shape;34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47" name="Google Shape;34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48" name="Google Shape;348;p27"/>
          <p:cNvPicPr preferRelativeResize="0"/>
          <p:nvPr/>
        </p:nvPicPr>
        <p:blipFill rotWithShape="1">
          <a:blip r:embed="rId3">
            <a:alphaModFix/>
          </a:blip>
          <a:srcRect b="9468" l="35810" r="19123" t="26984"/>
          <a:stretch/>
        </p:blipFill>
        <p:spPr>
          <a:xfrm>
            <a:off x="4280697" y="1628800"/>
            <a:ext cx="4860032" cy="4648531"/>
          </a:xfrm>
          <a:prstGeom prst="rect">
            <a:avLst/>
          </a:prstGeom>
          <a:noFill/>
          <a:ln>
            <a:noFill/>
          </a:ln>
        </p:spPr>
      </p:pic>
      <p:sp>
        <p:nvSpPr>
          <p:cNvPr id="349" name="Google Shape;349;p27"/>
          <p:cNvSpPr/>
          <p:nvPr/>
        </p:nvSpPr>
        <p:spPr>
          <a:xfrm>
            <a:off x="4932040" y="5373216"/>
            <a:ext cx="4032448" cy="904115"/>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idx="1" type="body"/>
          </p:nvPr>
        </p:nvSpPr>
        <p:spPr>
          <a:xfrm>
            <a:off x="323528" y="1600200"/>
            <a:ext cx="41148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u="sng"/>
              <a:t>Atleast One host has a consistent VM image at all times during migration.</a:t>
            </a:r>
            <a:endParaRPr sz="2400" u="sng"/>
          </a:p>
        </p:txBody>
      </p:sp>
      <p:sp>
        <p:nvSpPr>
          <p:cNvPr id="355" name="Google Shape;35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Live Migration</a:t>
            </a:r>
            <a:endParaRPr/>
          </a:p>
        </p:txBody>
      </p:sp>
      <p:sp>
        <p:nvSpPr>
          <p:cNvPr id="356" name="Google Shape;35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57" name="Google Shape;35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58" name="Google Shape;35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59" name="Google Shape;359;p28"/>
          <p:cNvPicPr preferRelativeResize="0"/>
          <p:nvPr/>
        </p:nvPicPr>
        <p:blipFill rotWithShape="1">
          <a:blip r:embed="rId3">
            <a:alphaModFix/>
          </a:blip>
          <a:srcRect b="9468" l="35810" r="19123" t="26984"/>
          <a:stretch/>
        </p:blipFill>
        <p:spPr>
          <a:xfrm>
            <a:off x="4280697" y="1628800"/>
            <a:ext cx="4860032" cy="4648531"/>
          </a:xfrm>
          <a:prstGeom prst="rect">
            <a:avLst/>
          </a:prstGeom>
          <a:noFill/>
          <a:ln>
            <a:noFill/>
          </a:ln>
        </p:spPr>
      </p:pic>
      <p:sp>
        <p:nvSpPr>
          <p:cNvPr id="360" name="Google Shape;360;p28"/>
          <p:cNvSpPr/>
          <p:nvPr/>
        </p:nvSpPr>
        <p:spPr>
          <a:xfrm>
            <a:off x="4932040" y="5373216"/>
            <a:ext cx="4032448" cy="904115"/>
          </a:xfrm>
          <a:prstGeom prst="ellipse">
            <a:avLst/>
          </a:prstGeom>
          <a:noFill/>
          <a:ln cap="flat" cmpd="sng" w="38100">
            <a:solidFill>
              <a:srgbClr val="F5913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Regular/Cold Migration</a:t>
            </a:r>
            <a:endParaRPr/>
          </a:p>
        </p:txBody>
      </p:sp>
      <p:sp>
        <p:nvSpPr>
          <p:cNvPr id="366" name="Google Shape;366;p29"/>
          <p:cNvSpPr txBox="1"/>
          <p:nvPr>
            <p:ph idx="1" type="body"/>
          </p:nvPr>
        </p:nvSpPr>
        <p:spPr>
          <a:xfrm>
            <a:off x="467544" y="1196752"/>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Cold migration is the </a:t>
            </a:r>
            <a:r>
              <a:rPr lang="en-IN" sz="2400" u="sng"/>
              <a:t>migration of a powered-off virtual machine. </a:t>
            </a:r>
            <a:endParaRPr sz="2400" u="sng"/>
          </a:p>
          <a:p>
            <a:pPr indent="-342900" lvl="0" marL="342900" rtl="0" algn="l">
              <a:spcBef>
                <a:spcPts val="480"/>
              </a:spcBef>
              <a:spcAft>
                <a:spcPts val="0"/>
              </a:spcAft>
              <a:buClr>
                <a:schemeClr val="dk1"/>
              </a:buClr>
              <a:buSzPts val="2400"/>
              <a:buChar char="•"/>
            </a:pPr>
            <a:r>
              <a:rPr lang="en-IN" sz="2400"/>
              <a:t>With cold migration, you have the option of moving the associated disks from one data store to another. </a:t>
            </a:r>
            <a:endParaRPr sz="2400"/>
          </a:p>
          <a:p>
            <a:pPr indent="-342900" lvl="0" marL="342900" rtl="0" algn="l">
              <a:spcBef>
                <a:spcPts val="480"/>
              </a:spcBef>
              <a:spcAft>
                <a:spcPts val="0"/>
              </a:spcAft>
              <a:buClr>
                <a:schemeClr val="dk1"/>
              </a:buClr>
              <a:buSzPts val="2400"/>
              <a:buChar char="•"/>
            </a:pPr>
            <a:r>
              <a:rPr lang="en-IN" sz="2400"/>
              <a:t>In Cold Migration, The virtual machines are not required to be on a shared storage. </a:t>
            </a:r>
            <a:endParaRPr/>
          </a:p>
        </p:txBody>
      </p:sp>
      <p:pic>
        <p:nvPicPr>
          <p:cNvPr id="367" name="Google Shape;367;p29"/>
          <p:cNvPicPr preferRelativeResize="0"/>
          <p:nvPr/>
        </p:nvPicPr>
        <p:blipFill rotWithShape="1">
          <a:blip r:embed="rId3">
            <a:alphaModFix/>
          </a:blip>
          <a:srcRect b="20237" l="24207" r="24814" t="23017"/>
          <a:stretch/>
        </p:blipFill>
        <p:spPr>
          <a:xfrm>
            <a:off x="1043608" y="3861048"/>
            <a:ext cx="6633029" cy="2592288"/>
          </a:xfrm>
          <a:prstGeom prst="rect">
            <a:avLst/>
          </a:prstGeom>
          <a:noFill/>
          <a:ln>
            <a:noFill/>
          </a:ln>
        </p:spPr>
      </p:pic>
      <p:sp>
        <p:nvSpPr>
          <p:cNvPr id="368" name="Google Shape;36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69" name="Google Shape;36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70" name="Google Shape;37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What is VM?</a:t>
            </a:r>
            <a:endParaRPr/>
          </a:p>
        </p:txBody>
      </p:sp>
      <p:sp>
        <p:nvSpPr>
          <p:cNvPr id="109" name="Google Shape;109;p3"/>
          <p:cNvSpPr txBox="1"/>
          <p:nvPr>
            <p:ph idx="1" type="body"/>
          </p:nvPr>
        </p:nvSpPr>
        <p:spPr>
          <a:xfrm>
            <a:off x="467544" y="1340768"/>
            <a:ext cx="8229600" cy="3816424"/>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IN" sz="2800"/>
              <a:t>Allows to run Multiple Operating Systems as VMs on a single computer</a:t>
            </a:r>
            <a:endParaRPr/>
          </a:p>
          <a:p>
            <a:pPr indent="-191770" lvl="0" marL="342900" rtl="0" algn="l">
              <a:spcBef>
                <a:spcPts val="476"/>
              </a:spcBef>
              <a:spcAft>
                <a:spcPts val="0"/>
              </a:spcAft>
              <a:buClr>
                <a:schemeClr val="dk1"/>
              </a:buClr>
              <a:buSzPct val="100000"/>
              <a:buNone/>
            </a:pPr>
            <a:r>
              <a:t/>
            </a:r>
            <a:endParaRPr sz="2800"/>
          </a:p>
          <a:p>
            <a:pPr indent="-342900" lvl="0" marL="342900" rtl="0" algn="l">
              <a:spcBef>
                <a:spcPts val="476"/>
              </a:spcBef>
              <a:spcAft>
                <a:spcPts val="0"/>
              </a:spcAft>
              <a:buClr>
                <a:schemeClr val="dk1"/>
              </a:buClr>
              <a:buSzPct val="100000"/>
              <a:buChar char="•"/>
            </a:pPr>
            <a:r>
              <a:rPr lang="en-IN" sz="2800"/>
              <a:t>A VM is a discrete set of files.</a:t>
            </a:r>
            <a:endParaRPr/>
          </a:p>
          <a:p>
            <a:pPr indent="0" lvl="0" marL="0" rtl="0" algn="l">
              <a:spcBef>
                <a:spcPts val="476"/>
              </a:spcBef>
              <a:spcAft>
                <a:spcPts val="0"/>
              </a:spcAft>
              <a:buClr>
                <a:schemeClr val="dk1"/>
              </a:buClr>
              <a:buSzPct val="100000"/>
              <a:buNone/>
            </a:pPr>
            <a:r>
              <a:t/>
            </a:r>
            <a:endParaRPr sz="2800"/>
          </a:p>
          <a:p>
            <a:pPr indent="0" lvl="0" marL="0" rtl="0" algn="l">
              <a:spcBef>
                <a:spcPts val="476"/>
              </a:spcBef>
              <a:spcAft>
                <a:spcPts val="0"/>
              </a:spcAft>
              <a:buClr>
                <a:schemeClr val="dk1"/>
              </a:buClr>
              <a:buSzPct val="100000"/>
              <a:buNone/>
            </a:pPr>
            <a:r>
              <a:rPr lang="en-IN" sz="2800"/>
              <a:t>Main Files:</a:t>
            </a:r>
            <a:endParaRPr/>
          </a:p>
          <a:p>
            <a:pPr indent="-342900" lvl="0" marL="342900" rtl="0" algn="l">
              <a:spcBef>
                <a:spcPts val="476"/>
              </a:spcBef>
              <a:spcAft>
                <a:spcPts val="0"/>
              </a:spcAft>
              <a:buClr>
                <a:schemeClr val="dk1"/>
              </a:buClr>
              <a:buSzPct val="100000"/>
              <a:buChar char="•"/>
            </a:pPr>
            <a:r>
              <a:rPr lang="en-IN" sz="2800"/>
              <a:t>Configuration file</a:t>
            </a:r>
            <a:endParaRPr/>
          </a:p>
          <a:p>
            <a:pPr indent="-342900" lvl="0" marL="342900" rtl="0" algn="l">
              <a:spcBef>
                <a:spcPts val="476"/>
              </a:spcBef>
              <a:spcAft>
                <a:spcPts val="0"/>
              </a:spcAft>
              <a:buClr>
                <a:schemeClr val="dk1"/>
              </a:buClr>
              <a:buSzPct val="100000"/>
              <a:buChar char="•"/>
            </a:pPr>
            <a:r>
              <a:rPr lang="en-IN" sz="2800"/>
              <a:t>Virtual disk file</a:t>
            </a:r>
            <a:endParaRPr/>
          </a:p>
          <a:p>
            <a:pPr indent="-342900" lvl="0" marL="342900" rtl="0" algn="l">
              <a:spcBef>
                <a:spcPts val="476"/>
              </a:spcBef>
              <a:spcAft>
                <a:spcPts val="0"/>
              </a:spcAft>
              <a:buClr>
                <a:schemeClr val="dk1"/>
              </a:buClr>
              <a:buSzPct val="100000"/>
              <a:buChar char="•"/>
            </a:pPr>
            <a:r>
              <a:rPr lang="en-IN" sz="2800"/>
              <a:t>NVRAM settings file</a:t>
            </a:r>
            <a:endParaRPr/>
          </a:p>
          <a:p>
            <a:pPr indent="-342900" lvl="0" marL="342900" rtl="0" algn="l">
              <a:spcBef>
                <a:spcPts val="476"/>
              </a:spcBef>
              <a:spcAft>
                <a:spcPts val="0"/>
              </a:spcAft>
              <a:buClr>
                <a:schemeClr val="dk1"/>
              </a:buClr>
              <a:buSzPct val="100000"/>
              <a:buChar char="•"/>
            </a:pPr>
            <a:r>
              <a:rPr lang="en-IN" sz="2800"/>
              <a:t>Log file</a:t>
            </a:r>
            <a:endParaRPr/>
          </a:p>
          <a:p>
            <a:pPr indent="-191770" lvl="0" marL="342900" rtl="0" algn="l">
              <a:spcBef>
                <a:spcPts val="476"/>
              </a:spcBef>
              <a:spcAft>
                <a:spcPts val="0"/>
              </a:spcAft>
              <a:buClr>
                <a:schemeClr val="dk1"/>
              </a:buClr>
              <a:buSzPct val="100000"/>
              <a:buNone/>
            </a:pPr>
            <a:r>
              <a:t/>
            </a:r>
            <a:endParaRPr sz="2800"/>
          </a:p>
          <a:p>
            <a:pPr indent="-191770" lvl="0" marL="342900" rtl="0" algn="l">
              <a:spcBef>
                <a:spcPts val="476"/>
              </a:spcBef>
              <a:spcAft>
                <a:spcPts val="0"/>
              </a:spcAft>
              <a:buClr>
                <a:schemeClr val="dk1"/>
              </a:buClr>
              <a:buSzPct val="100000"/>
              <a:buNone/>
            </a:pPr>
            <a:r>
              <a:t/>
            </a:r>
            <a:endParaRPr sz="2800" u="sng"/>
          </a:p>
          <a:p>
            <a:pPr indent="-191770" lvl="0" marL="342900" rtl="0" algn="l">
              <a:spcBef>
                <a:spcPts val="476"/>
              </a:spcBef>
              <a:spcAft>
                <a:spcPts val="0"/>
              </a:spcAft>
              <a:buClr>
                <a:schemeClr val="dk1"/>
              </a:buClr>
              <a:buSzPct val="100000"/>
              <a:buNone/>
            </a:pPr>
            <a:r>
              <a:t/>
            </a:r>
            <a:endParaRPr sz="2800" u="sng"/>
          </a:p>
          <a:p>
            <a:pPr indent="-191770" lvl="0" marL="342900" rtl="0" algn="l">
              <a:spcBef>
                <a:spcPts val="476"/>
              </a:spcBef>
              <a:spcAft>
                <a:spcPts val="0"/>
              </a:spcAft>
              <a:buClr>
                <a:schemeClr val="dk1"/>
              </a:buClr>
              <a:buSzPct val="100000"/>
              <a:buNone/>
            </a:pPr>
            <a:r>
              <a:t/>
            </a:r>
            <a:endParaRPr sz="2800" u="sng"/>
          </a:p>
          <a:p>
            <a:pPr indent="-191770" lvl="0" marL="342900" rtl="0" algn="l">
              <a:spcBef>
                <a:spcPts val="476"/>
              </a:spcBef>
              <a:spcAft>
                <a:spcPts val="0"/>
              </a:spcAft>
              <a:buClr>
                <a:schemeClr val="dk1"/>
              </a:buClr>
              <a:buSzPct val="100000"/>
              <a:buNone/>
            </a:pPr>
            <a:r>
              <a:t/>
            </a:r>
            <a:endParaRPr sz="2800" u="sng"/>
          </a:p>
          <a:p>
            <a:pPr indent="-191770" lvl="0" marL="342900" rtl="0" algn="l">
              <a:spcBef>
                <a:spcPts val="476"/>
              </a:spcBef>
              <a:spcAft>
                <a:spcPts val="0"/>
              </a:spcAft>
              <a:buClr>
                <a:schemeClr val="dk1"/>
              </a:buClr>
              <a:buSzPct val="100000"/>
              <a:buNone/>
            </a:pPr>
            <a:r>
              <a:t/>
            </a:r>
            <a:endParaRPr sz="2800" u="sng"/>
          </a:p>
        </p:txBody>
      </p:sp>
      <p:sp>
        <p:nvSpPr>
          <p:cNvPr id="110" name="Google Shape;11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11" name="Google Shape;11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12" name="Google Shape;11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13" name="Google Shape;113;p3"/>
          <p:cNvPicPr preferRelativeResize="0"/>
          <p:nvPr/>
        </p:nvPicPr>
        <p:blipFill rotWithShape="1">
          <a:blip r:embed="rId3">
            <a:alphaModFix/>
          </a:blip>
          <a:srcRect b="0" l="0" r="0" t="0"/>
          <a:stretch/>
        </p:blipFill>
        <p:spPr>
          <a:xfrm>
            <a:off x="5364088" y="2185563"/>
            <a:ext cx="2324100" cy="241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Regular/Cold Migration</a:t>
            </a:r>
            <a:endParaRPr/>
          </a:p>
        </p:txBody>
      </p:sp>
      <p:sp>
        <p:nvSpPr>
          <p:cNvPr id="376" name="Google Shape;376;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The two main differences b/w live migration and cold migration are:</a:t>
            </a:r>
            <a:endParaRPr/>
          </a:p>
          <a:p>
            <a:pPr indent="-285750" lvl="1" marL="742950" rtl="0" algn="l">
              <a:spcBef>
                <a:spcPts val="480"/>
              </a:spcBef>
              <a:spcAft>
                <a:spcPts val="0"/>
              </a:spcAft>
              <a:buClr>
                <a:schemeClr val="dk1"/>
              </a:buClr>
              <a:buSzPts val="2400"/>
              <a:buChar char="–"/>
            </a:pPr>
            <a:r>
              <a:rPr lang="en-IN" sz="2400"/>
              <a:t> </a:t>
            </a:r>
            <a:r>
              <a:rPr lang="en-IN" sz="2400" u="sng"/>
              <a:t>Live migration needs a shared storage for virtual machines in the server’s pool, but cold migration does not; also,</a:t>
            </a:r>
            <a:endParaRPr/>
          </a:p>
          <a:p>
            <a:pPr indent="-285750" lvl="1" marL="742950" rtl="0" algn="l">
              <a:spcBef>
                <a:spcPts val="480"/>
              </a:spcBef>
              <a:spcAft>
                <a:spcPts val="0"/>
              </a:spcAft>
              <a:buClr>
                <a:schemeClr val="dk1"/>
              </a:buClr>
              <a:buSzPts val="2400"/>
              <a:buChar char="–"/>
            </a:pPr>
            <a:r>
              <a:rPr lang="en-IN" sz="2400"/>
              <a:t> In live migration for a virtual machine between two hosts, </a:t>
            </a:r>
            <a:r>
              <a:rPr lang="en-IN" sz="2400" u="sng"/>
              <a:t>there would be certain CPU compatibility checks to be applied; while in cold migration these checks do not apply.</a:t>
            </a:r>
            <a:endParaRPr/>
          </a:p>
        </p:txBody>
      </p:sp>
      <p:sp>
        <p:nvSpPr>
          <p:cNvPr id="377" name="Google Shape;3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78" name="Google Shape;3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79" name="Google Shape;3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The cold migration process is simple to implement ,can be summarized as follows:</a:t>
            </a:r>
            <a:endParaRPr sz="2400"/>
          </a:p>
          <a:p>
            <a:pPr indent="-342900" lvl="0" marL="342900" rtl="0" algn="l">
              <a:spcBef>
                <a:spcPts val="480"/>
              </a:spcBef>
              <a:spcAft>
                <a:spcPts val="0"/>
              </a:spcAft>
              <a:buClr>
                <a:schemeClr val="dk1"/>
              </a:buClr>
              <a:buSzPts val="2400"/>
              <a:buChar char="•"/>
            </a:pPr>
            <a:r>
              <a:rPr lang="en-IN" sz="2400" u="sng"/>
              <a:t> The configuration files, including the NVRAM file (BIOS settings), log files, as well as the disks of the virtual machine, are moved from the source host to the destination host’s </a:t>
            </a:r>
            <a:r>
              <a:rPr lang="en-IN" sz="2400"/>
              <a:t>associated storage area.</a:t>
            </a:r>
            <a:endParaRPr/>
          </a:p>
          <a:p>
            <a:pPr indent="-342900" lvl="0" marL="342900" rtl="0" algn="l">
              <a:spcBef>
                <a:spcPts val="480"/>
              </a:spcBef>
              <a:spcAft>
                <a:spcPts val="0"/>
              </a:spcAft>
              <a:buClr>
                <a:schemeClr val="dk1"/>
              </a:buClr>
              <a:buSzPts val="2400"/>
              <a:buChar char="•"/>
            </a:pPr>
            <a:r>
              <a:rPr lang="en-IN" sz="2400" u="sng"/>
              <a:t> The virtual machine is registered with the new host.</a:t>
            </a:r>
            <a:endParaRPr/>
          </a:p>
          <a:p>
            <a:pPr indent="-342900" lvl="0" marL="342900" rtl="0" algn="l">
              <a:spcBef>
                <a:spcPts val="480"/>
              </a:spcBef>
              <a:spcAft>
                <a:spcPts val="0"/>
              </a:spcAft>
              <a:buClr>
                <a:schemeClr val="dk1"/>
              </a:buClr>
              <a:buSzPts val="2400"/>
              <a:buChar char="•"/>
            </a:pPr>
            <a:r>
              <a:rPr lang="en-IN" sz="2400"/>
              <a:t> After the migration is completed</a:t>
            </a:r>
            <a:r>
              <a:rPr lang="en-IN" sz="2400" u="sng"/>
              <a:t>, the old version of the virtual machine is deleted from the source host.</a:t>
            </a:r>
            <a:endParaRPr/>
          </a:p>
        </p:txBody>
      </p:sp>
      <p:sp>
        <p:nvSpPr>
          <p:cNvPr id="385" name="Google Shape;38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Regular/Cold Migration</a:t>
            </a:r>
            <a:endParaRPr/>
          </a:p>
        </p:txBody>
      </p:sp>
      <p:sp>
        <p:nvSpPr>
          <p:cNvPr id="386" name="Google Shape;38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87" name="Google Shape;38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88" name="Google Shape;38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Applications of Migration</a:t>
            </a:r>
            <a:endParaRPr/>
          </a:p>
        </p:txBody>
      </p:sp>
      <p:sp>
        <p:nvSpPr>
          <p:cNvPr id="394" name="Google Shape;394;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u="sng"/>
              <a:t>Load balancing:</a:t>
            </a:r>
            <a:endParaRPr/>
          </a:p>
          <a:p>
            <a:pPr indent="-285750" lvl="1" marL="742950" rtl="0" algn="l">
              <a:spcBef>
                <a:spcPts val="560"/>
              </a:spcBef>
              <a:spcAft>
                <a:spcPts val="0"/>
              </a:spcAft>
              <a:buClr>
                <a:schemeClr val="dk1"/>
              </a:buClr>
              <a:buSzPts val="2800"/>
              <a:buChar char="–"/>
            </a:pPr>
            <a:r>
              <a:rPr lang="en-IN" u="sng"/>
              <a:t>Move VMs to a less busy host</a:t>
            </a:r>
            <a:endParaRPr u="sng"/>
          </a:p>
          <a:p>
            <a:pPr indent="-285750" lvl="1" marL="742950" rtl="0" algn="l">
              <a:spcBef>
                <a:spcPts val="560"/>
              </a:spcBef>
              <a:spcAft>
                <a:spcPts val="0"/>
              </a:spcAft>
              <a:buClr>
                <a:schemeClr val="dk1"/>
              </a:buClr>
              <a:buSzPts val="2800"/>
              <a:buChar char="–"/>
            </a:pPr>
            <a:r>
              <a:rPr lang="en-IN" u="sng"/>
              <a:t>Make use of newly-added capacity</a:t>
            </a:r>
            <a:endParaRPr/>
          </a:p>
          <a:p>
            <a:pPr indent="-342900" lvl="0" marL="342900" rtl="0" algn="l">
              <a:spcBef>
                <a:spcPts val="640"/>
              </a:spcBef>
              <a:spcAft>
                <a:spcPts val="0"/>
              </a:spcAft>
              <a:buClr>
                <a:schemeClr val="dk1"/>
              </a:buClr>
              <a:buSzPts val="3200"/>
              <a:buChar char="•"/>
            </a:pPr>
            <a:r>
              <a:rPr lang="en-IN"/>
              <a:t>Recovery from host failure</a:t>
            </a:r>
            <a:endParaRPr/>
          </a:p>
          <a:p>
            <a:pPr indent="-285750" lvl="1" marL="742950" rtl="0" algn="l">
              <a:spcBef>
                <a:spcPts val="560"/>
              </a:spcBef>
              <a:spcAft>
                <a:spcPts val="0"/>
              </a:spcAft>
              <a:buClr>
                <a:schemeClr val="dk1"/>
              </a:buClr>
              <a:buSzPts val="2800"/>
              <a:buChar char="–"/>
            </a:pPr>
            <a:r>
              <a:rPr lang="en-IN" u="sng"/>
              <a:t>Restart VM on a different host</a:t>
            </a:r>
            <a:endParaRPr/>
          </a:p>
          <a:p>
            <a:pPr indent="-342900" lvl="0" marL="342900" rtl="0" algn="l">
              <a:spcBef>
                <a:spcPts val="640"/>
              </a:spcBef>
              <a:spcAft>
                <a:spcPts val="0"/>
              </a:spcAft>
              <a:buClr>
                <a:schemeClr val="dk1"/>
              </a:buClr>
              <a:buSzPts val="3200"/>
              <a:buChar char="•"/>
            </a:pPr>
            <a:r>
              <a:rPr lang="en-IN"/>
              <a:t>Maintenance</a:t>
            </a:r>
            <a:endParaRPr/>
          </a:p>
          <a:p>
            <a:pPr indent="-285750" lvl="1" marL="742950" rtl="0" algn="l">
              <a:spcBef>
                <a:spcPts val="560"/>
              </a:spcBef>
              <a:spcAft>
                <a:spcPts val="0"/>
              </a:spcAft>
              <a:buClr>
                <a:schemeClr val="dk1"/>
              </a:buClr>
              <a:buSzPts val="2800"/>
              <a:buChar char="–"/>
            </a:pPr>
            <a:r>
              <a:rPr lang="en-IN" u="sng"/>
              <a:t>Planned Shutdown:</a:t>
            </a:r>
            <a:endParaRPr u="sng"/>
          </a:p>
          <a:p>
            <a:pPr indent="-228600" lvl="2" marL="1143000" rtl="0" algn="l">
              <a:spcBef>
                <a:spcPts val="480"/>
              </a:spcBef>
              <a:spcAft>
                <a:spcPts val="0"/>
              </a:spcAft>
              <a:buClr>
                <a:schemeClr val="dk1"/>
              </a:buClr>
              <a:buSzPts val="2400"/>
              <a:buChar char="•"/>
            </a:pPr>
            <a:r>
              <a:rPr lang="en-IN" u="sng"/>
              <a:t>Move VMs off a host before it is shut down</a:t>
            </a:r>
            <a:endParaRPr/>
          </a:p>
          <a:p>
            <a:pPr indent="-139700" lvl="0" marL="342900" rtl="0" algn="l">
              <a:spcBef>
                <a:spcPts val="640"/>
              </a:spcBef>
              <a:spcAft>
                <a:spcPts val="0"/>
              </a:spcAft>
              <a:buClr>
                <a:schemeClr val="dk1"/>
              </a:buClr>
              <a:buSzPts val="3200"/>
              <a:buNone/>
            </a:pPr>
            <a:r>
              <a:t/>
            </a:r>
            <a:endParaRPr/>
          </a:p>
        </p:txBody>
      </p:sp>
      <p:sp>
        <p:nvSpPr>
          <p:cNvPr id="395" name="Google Shape;395;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396" name="Google Shape;396;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397" name="Google Shape;39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200"/>
              <a:t>Levels of Virtualization Implementation</a:t>
            </a:r>
            <a:endParaRPr/>
          </a:p>
        </p:txBody>
      </p:sp>
      <p:sp>
        <p:nvSpPr>
          <p:cNvPr id="403" name="Google Shape;403;p39"/>
          <p:cNvSpPr txBox="1"/>
          <p:nvPr>
            <p:ph idx="1" type="body"/>
          </p:nvPr>
        </p:nvSpPr>
        <p:spPr>
          <a:xfrm>
            <a:off x="457200" y="836712"/>
            <a:ext cx="8229600" cy="528945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main function of the software layer for virtualization is to virtualize the physical hardware of a host machine into virtual resources to be used by the VMs, exclusively. This can be implemented at various operational levels,</a:t>
            </a:r>
            <a:endParaRPr/>
          </a:p>
          <a:p>
            <a:pPr indent="-342900" lvl="0" marL="342900" rtl="0" algn="l">
              <a:spcBef>
                <a:spcPts val="480"/>
              </a:spcBef>
              <a:spcAft>
                <a:spcPts val="0"/>
              </a:spcAft>
              <a:buClr>
                <a:schemeClr val="dk1"/>
              </a:buClr>
              <a:buSzPts val="2400"/>
              <a:buChar char="•"/>
            </a:pPr>
            <a:r>
              <a:rPr lang="en-IN" sz="2400"/>
              <a:t>The virtualization software creates the abstraction of VMs by interposing a virtualization layer </a:t>
            </a:r>
            <a:r>
              <a:rPr lang="en-IN" sz="2400" u="sng"/>
              <a:t>at various levels of a computer system.</a:t>
            </a:r>
            <a:endParaRPr sz="2400" u="sng"/>
          </a:p>
        </p:txBody>
      </p:sp>
      <p:sp>
        <p:nvSpPr>
          <p:cNvPr id="404" name="Google Shape;404;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05" name="Google Shape;405;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06" name="Google Shape;406;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407" name="Google Shape;407;p39"/>
          <p:cNvPicPr preferRelativeResize="0"/>
          <p:nvPr/>
        </p:nvPicPr>
        <p:blipFill rotWithShape="1">
          <a:blip r:embed="rId3">
            <a:alphaModFix/>
          </a:blip>
          <a:srcRect b="0" l="0" r="0" t="32335"/>
          <a:stretch/>
        </p:blipFill>
        <p:spPr>
          <a:xfrm>
            <a:off x="467544" y="3789040"/>
            <a:ext cx="8136904" cy="25202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Levels of Virtualization Implementation</a:t>
            </a:r>
            <a:endParaRPr/>
          </a:p>
        </p:txBody>
      </p:sp>
      <p:sp>
        <p:nvSpPr>
          <p:cNvPr id="413" name="Google Shape;413;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Common virtualization layers include the </a:t>
            </a:r>
            <a:endParaRPr/>
          </a:p>
          <a:p>
            <a:pPr indent="-285750" lvl="1" marL="742950" rtl="0" algn="l">
              <a:spcBef>
                <a:spcPts val="560"/>
              </a:spcBef>
              <a:spcAft>
                <a:spcPts val="0"/>
              </a:spcAft>
              <a:buClr>
                <a:schemeClr val="dk1"/>
              </a:buClr>
              <a:buSzPts val="2800"/>
              <a:buChar char="–"/>
            </a:pPr>
            <a:r>
              <a:rPr lang="en-IN"/>
              <a:t>instruction set architecture (ISA) level </a:t>
            </a:r>
            <a:endParaRPr/>
          </a:p>
          <a:p>
            <a:pPr indent="-285750" lvl="1" marL="742950" rtl="0" algn="l">
              <a:spcBef>
                <a:spcPts val="560"/>
              </a:spcBef>
              <a:spcAft>
                <a:spcPts val="0"/>
              </a:spcAft>
              <a:buClr>
                <a:schemeClr val="dk1"/>
              </a:buClr>
              <a:buSzPts val="2800"/>
              <a:buChar char="–"/>
            </a:pPr>
            <a:r>
              <a:rPr lang="en-IN"/>
              <a:t>hardware level</a:t>
            </a:r>
            <a:endParaRPr/>
          </a:p>
          <a:p>
            <a:pPr indent="-285750" lvl="1" marL="742950" rtl="0" algn="l">
              <a:spcBef>
                <a:spcPts val="560"/>
              </a:spcBef>
              <a:spcAft>
                <a:spcPts val="0"/>
              </a:spcAft>
              <a:buClr>
                <a:schemeClr val="dk1"/>
              </a:buClr>
              <a:buSzPts val="2800"/>
              <a:buChar char="–"/>
            </a:pPr>
            <a:r>
              <a:rPr lang="en-IN"/>
              <a:t>operating system level</a:t>
            </a:r>
            <a:endParaRPr/>
          </a:p>
          <a:p>
            <a:pPr indent="-285750" lvl="1" marL="742950" rtl="0" algn="l">
              <a:spcBef>
                <a:spcPts val="560"/>
              </a:spcBef>
              <a:spcAft>
                <a:spcPts val="0"/>
              </a:spcAft>
              <a:buClr>
                <a:schemeClr val="dk1"/>
              </a:buClr>
              <a:buSzPts val="2800"/>
              <a:buChar char="–"/>
            </a:pPr>
            <a:r>
              <a:rPr lang="en-IN"/>
              <a:t>library support level</a:t>
            </a:r>
            <a:endParaRPr/>
          </a:p>
          <a:p>
            <a:pPr indent="-285750" lvl="1" marL="742950" rtl="0" algn="l">
              <a:spcBef>
                <a:spcPts val="560"/>
              </a:spcBef>
              <a:spcAft>
                <a:spcPts val="0"/>
              </a:spcAft>
              <a:buClr>
                <a:schemeClr val="dk1"/>
              </a:buClr>
              <a:buSzPts val="2800"/>
              <a:buChar char="–"/>
            </a:pPr>
            <a:r>
              <a:rPr lang="en-IN"/>
              <a:t>application level</a:t>
            </a:r>
            <a:endParaRPr/>
          </a:p>
        </p:txBody>
      </p:sp>
      <p:sp>
        <p:nvSpPr>
          <p:cNvPr id="414" name="Google Shape;414;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15" name="Google Shape;415;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16" name="Google Shape;416;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Levels of Virtualization Implementation</a:t>
            </a:r>
            <a:endParaRPr/>
          </a:p>
        </p:txBody>
      </p:sp>
      <p:sp>
        <p:nvSpPr>
          <p:cNvPr id="422" name="Google Shape;422;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423" name="Google Shape;423;p41"/>
          <p:cNvPicPr preferRelativeResize="0"/>
          <p:nvPr/>
        </p:nvPicPr>
        <p:blipFill rotWithShape="1">
          <a:blip r:embed="rId3">
            <a:alphaModFix/>
          </a:blip>
          <a:srcRect b="6249" l="28445" r="25260" t="32197"/>
          <a:stretch/>
        </p:blipFill>
        <p:spPr>
          <a:xfrm>
            <a:off x="755576" y="1628800"/>
            <a:ext cx="7776864" cy="4502728"/>
          </a:xfrm>
          <a:prstGeom prst="rect">
            <a:avLst/>
          </a:prstGeom>
          <a:noFill/>
          <a:ln>
            <a:noFill/>
          </a:ln>
        </p:spPr>
      </p:pic>
      <p:sp>
        <p:nvSpPr>
          <p:cNvPr id="424" name="Google Shape;424;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25" name="Google Shape;425;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26" name="Google Shape;426;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2"/>
          <p:cNvSpPr txBox="1"/>
          <p:nvPr>
            <p:ph type="title"/>
          </p:nvPr>
        </p:nvSpPr>
        <p:spPr>
          <a:xfrm>
            <a:off x="457200" y="274638"/>
            <a:ext cx="8229600" cy="610669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432" name="Google Shape;43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33" name="Google Shape;43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34" name="Google Shape;43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What is an Instruction Set?</a:t>
            </a:r>
            <a:endParaRPr/>
          </a:p>
        </p:txBody>
      </p:sp>
      <p:sp>
        <p:nvSpPr>
          <p:cNvPr id="440" name="Google Shape;440;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u="sng"/>
              <a:t>The instruction set provides commands to the processor, to tell it what it needs to do. </a:t>
            </a:r>
            <a:endParaRPr sz="2400" u="sng"/>
          </a:p>
          <a:p>
            <a:pPr indent="-190500" lvl="0" marL="342900" rtl="0" algn="l">
              <a:spcBef>
                <a:spcPts val="480"/>
              </a:spcBef>
              <a:spcAft>
                <a:spcPts val="0"/>
              </a:spcAft>
              <a:buClr>
                <a:schemeClr val="dk1"/>
              </a:buClr>
              <a:buSzPts val="2400"/>
              <a:buNone/>
            </a:pPr>
            <a:r>
              <a:t/>
            </a:r>
            <a:endParaRPr sz="2400"/>
          </a:p>
        </p:txBody>
      </p:sp>
      <p:sp>
        <p:nvSpPr>
          <p:cNvPr id="441" name="Google Shape;441;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42" name="Google Shape;442;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43" name="Google Shape;443;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What is an Instruction Set?</a:t>
            </a:r>
            <a:endParaRPr/>
          </a:p>
        </p:txBody>
      </p:sp>
      <p:sp>
        <p:nvSpPr>
          <p:cNvPr id="449" name="Google Shape;449;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400"/>
              <a:buChar char="•"/>
            </a:pPr>
            <a:r>
              <a:rPr lang="en-IN" sz="2400" u="sng"/>
              <a:t>The instruction set provides commands to the processor, to tell it what it needs to do. </a:t>
            </a:r>
            <a:endParaRPr sz="2400" u="sng"/>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instruction set consists of </a:t>
            </a:r>
            <a:endParaRPr sz="2400"/>
          </a:p>
          <a:p>
            <a:pPr indent="-285750" lvl="1" marL="742950" rtl="0" algn="l">
              <a:spcBef>
                <a:spcPts val="400"/>
              </a:spcBef>
              <a:spcAft>
                <a:spcPts val="0"/>
              </a:spcAft>
              <a:buClr>
                <a:schemeClr val="dk1"/>
              </a:buClr>
              <a:buSzPts val="2000"/>
              <a:buChar char="–"/>
            </a:pPr>
            <a:r>
              <a:rPr lang="en-IN" sz="2000" u="sng"/>
              <a:t>addressing modes, </a:t>
            </a:r>
            <a:endParaRPr sz="2000" u="sng"/>
          </a:p>
          <a:p>
            <a:pPr indent="-285750" lvl="1" marL="742950" rtl="0" algn="l">
              <a:spcBef>
                <a:spcPts val="400"/>
              </a:spcBef>
              <a:spcAft>
                <a:spcPts val="0"/>
              </a:spcAft>
              <a:buClr>
                <a:schemeClr val="dk1"/>
              </a:buClr>
              <a:buSzPts val="2000"/>
              <a:buChar char="–"/>
            </a:pPr>
            <a:r>
              <a:rPr lang="en-IN" sz="2000" u="sng"/>
              <a:t>operation, </a:t>
            </a:r>
            <a:endParaRPr/>
          </a:p>
          <a:p>
            <a:pPr indent="-285750" lvl="1" marL="742950" rtl="0" algn="l">
              <a:spcBef>
                <a:spcPts val="400"/>
              </a:spcBef>
              <a:spcAft>
                <a:spcPts val="0"/>
              </a:spcAft>
              <a:buClr>
                <a:schemeClr val="dk1"/>
              </a:buClr>
              <a:buSzPts val="2000"/>
              <a:buChar char="–"/>
            </a:pPr>
            <a:r>
              <a:rPr lang="en-IN" sz="2000" u="sng"/>
              <a:t>native data types, </a:t>
            </a:r>
            <a:endParaRPr sz="2000" u="sng"/>
          </a:p>
          <a:p>
            <a:pPr indent="-285750" lvl="1" marL="742950" rtl="0" algn="l">
              <a:spcBef>
                <a:spcPts val="400"/>
              </a:spcBef>
              <a:spcAft>
                <a:spcPts val="0"/>
              </a:spcAft>
              <a:buClr>
                <a:schemeClr val="dk1"/>
              </a:buClr>
              <a:buSzPts val="2000"/>
              <a:buChar char="–"/>
            </a:pPr>
            <a:r>
              <a:rPr lang="en-IN" sz="2000" u="sng"/>
              <a:t>registers, </a:t>
            </a:r>
            <a:endParaRPr sz="2000" u="sng"/>
          </a:p>
          <a:p>
            <a:pPr indent="-285750" lvl="1" marL="742950" rtl="0" algn="l">
              <a:spcBef>
                <a:spcPts val="400"/>
              </a:spcBef>
              <a:spcAft>
                <a:spcPts val="0"/>
              </a:spcAft>
              <a:buClr>
                <a:schemeClr val="dk1"/>
              </a:buClr>
              <a:buSzPts val="2000"/>
              <a:buChar char="–"/>
            </a:pPr>
            <a:r>
              <a:rPr lang="en-IN" sz="2000" u="sng"/>
              <a:t>memory architecture, </a:t>
            </a:r>
            <a:endParaRPr sz="2000" u="sng"/>
          </a:p>
          <a:p>
            <a:pPr indent="-285750" lvl="1" marL="742950" rtl="0" algn="l">
              <a:spcBef>
                <a:spcPts val="400"/>
              </a:spcBef>
              <a:spcAft>
                <a:spcPts val="0"/>
              </a:spcAft>
              <a:buClr>
                <a:schemeClr val="dk1"/>
              </a:buClr>
              <a:buSzPts val="2000"/>
              <a:buChar char="–"/>
            </a:pPr>
            <a:r>
              <a:rPr lang="en-IN" sz="2000" u="sng"/>
              <a:t>interrupt, and </a:t>
            </a:r>
            <a:endParaRPr sz="2000" u="sng"/>
          </a:p>
          <a:p>
            <a:pPr indent="-285750" lvl="1" marL="742950" rtl="0" algn="l">
              <a:spcBef>
                <a:spcPts val="400"/>
              </a:spcBef>
              <a:spcAft>
                <a:spcPts val="0"/>
              </a:spcAft>
              <a:buClr>
                <a:schemeClr val="dk1"/>
              </a:buClr>
              <a:buSzPts val="2000"/>
              <a:buChar char="–"/>
            </a:pPr>
            <a:r>
              <a:rPr lang="en-IN" sz="2000" u="sng"/>
              <a:t>exception handling, and </a:t>
            </a:r>
            <a:endParaRPr sz="2000" u="sng"/>
          </a:p>
          <a:p>
            <a:pPr indent="-285750" lvl="1" marL="742950" rtl="0" algn="l">
              <a:spcBef>
                <a:spcPts val="400"/>
              </a:spcBef>
              <a:spcAft>
                <a:spcPts val="0"/>
              </a:spcAft>
              <a:buClr>
                <a:schemeClr val="dk1"/>
              </a:buClr>
              <a:buSzPts val="2000"/>
              <a:buChar char="–"/>
            </a:pPr>
            <a:r>
              <a:rPr lang="en-IN" sz="2000" u="sng"/>
              <a:t>external I/O.</a:t>
            </a:r>
            <a:endParaRPr/>
          </a:p>
        </p:txBody>
      </p:sp>
      <p:sp>
        <p:nvSpPr>
          <p:cNvPr id="450" name="Google Shape;450;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51" name="Google Shape;451;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52" name="Google Shape;45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609600" y="228600"/>
            <a:ext cx="8001000" cy="685800"/>
          </a:xfrm>
          <a:prstGeom prst="rect">
            <a:avLst/>
          </a:prstGeom>
          <a:noFill/>
          <a:ln>
            <a:noFill/>
          </a:ln>
        </p:spPr>
        <p:txBody>
          <a:bodyPr anchorCtr="0" anchor="ctr" bIns="46025" lIns="92075" spcFirstLastPara="1" rIns="92075" wrap="square" tIns="46025">
            <a:normAutofit fontScale="90000"/>
          </a:bodyPr>
          <a:lstStyle/>
          <a:p>
            <a:pPr indent="0" lvl="0" marL="0" rtl="0" algn="ctr">
              <a:spcBef>
                <a:spcPts val="0"/>
              </a:spcBef>
              <a:spcAft>
                <a:spcPts val="0"/>
              </a:spcAft>
              <a:buClr>
                <a:schemeClr val="dk1"/>
              </a:buClr>
              <a:buSzPct val="100000"/>
              <a:buFont typeface="Calibri"/>
              <a:buNone/>
            </a:pPr>
            <a:r>
              <a:rPr lang="en-IN"/>
              <a:t>Code Sequence  C = A + B </a:t>
            </a:r>
            <a:br>
              <a:rPr lang="en-IN"/>
            </a:br>
            <a:r>
              <a:rPr lang="en-IN"/>
              <a:t>for Four Instruction Sets</a:t>
            </a:r>
            <a:endParaRPr/>
          </a:p>
        </p:txBody>
      </p:sp>
      <p:graphicFrame>
        <p:nvGraphicFramePr>
          <p:cNvPr id="458" name="Google Shape;458;p46"/>
          <p:cNvGraphicFramePr/>
          <p:nvPr/>
        </p:nvGraphicFramePr>
        <p:xfrm>
          <a:off x="304800" y="1397000"/>
          <a:ext cx="3000000" cy="3000000"/>
        </p:xfrm>
        <a:graphic>
          <a:graphicData uri="http://schemas.openxmlformats.org/drawingml/2006/table">
            <a:tbl>
              <a:tblPr>
                <a:noFill/>
                <a:tableStyleId>{257DAED1-1821-46AE-B8B1-8796BAA09571}</a:tableStyleId>
              </a:tblPr>
              <a:tblGrid>
                <a:gridCol w="1676400"/>
                <a:gridCol w="2133600"/>
                <a:gridCol w="2533650"/>
                <a:gridCol w="2114550"/>
              </a:tblGrid>
              <a:tr h="660400">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Stack</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Accumulator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Register</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(register-memory)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Register (load-store)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32000">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Push A</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Push B</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Add</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Pop C</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Load A</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Add B</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Store 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Load R1, A</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Add R1, B</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Store C, R1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Load R1,A</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Load R2, B</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Add R3, R1, R2</a:t>
                      </a:r>
                      <a:endParaRPr/>
                    </a:p>
                    <a:p>
                      <a:pPr indent="0" lvl="0" marL="0" marR="0" rtl="0" algn="l">
                        <a:lnSpc>
                          <a:spcPct val="90000"/>
                        </a:lnSpc>
                        <a:spcBef>
                          <a:spcPts val="600"/>
                        </a:spcBef>
                        <a:spcAft>
                          <a:spcPts val="0"/>
                        </a:spcAft>
                        <a:buClr>
                          <a:schemeClr val="dk1"/>
                        </a:buClr>
                        <a:buSzPts val="2000"/>
                        <a:buFont typeface="Arial"/>
                        <a:buNone/>
                      </a:pPr>
                      <a:r>
                        <a:rPr b="1" i="0" lang="en-IN" sz="2000" u="none" cap="none" strike="noStrike">
                          <a:solidFill>
                            <a:schemeClr val="dk1"/>
                          </a:solidFill>
                          <a:latin typeface="Arial"/>
                          <a:ea typeface="Arial"/>
                          <a:cs typeface="Arial"/>
                          <a:sym typeface="Arial"/>
                        </a:rPr>
                        <a:t>Store C, R3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459" name="Google Shape;459;p46"/>
          <p:cNvPicPr preferRelativeResize="0"/>
          <p:nvPr/>
        </p:nvPicPr>
        <p:blipFill rotWithShape="1">
          <a:blip r:embed="rId3">
            <a:alphaModFix/>
          </a:blip>
          <a:srcRect b="0" l="0" r="0" t="0"/>
          <a:stretch/>
        </p:blipFill>
        <p:spPr>
          <a:xfrm>
            <a:off x="0" y="4343400"/>
            <a:ext cx="1828800" cy="1689100"/>
          </a:xfrm>
          <a:prstGeom prst="rect">
            <a:avLst/>
          </a:prstGeom>
          <a:noFill/>
          <a:ln>
            <a:noFill/>
          </a:ln>
        </p:spPr>
      </p:pic>
      <p:sp>
        <p:nvSpPr>
          <p:cNvPr id="460" name="Google Shape;460;p46"/>
          <p:cNvSpPr txBox="1"/>
          <p:nvPr/>
        </p:nvSpPr>
        <p:spPr>
          <a:xfrm>
            <a:off x="2303463" y="6186488"/>
            <a:ext cx="1073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memory</a:t>
            </a:r>
            <a:endParaRPr/>
          </a:p>
        </p:txBody>
      </p:sp>
      <p:sp>
        <p:nvSpPr>
          <p:cNvPr id="461" name="Google Shape;461;p46"/>
          <p:cNvSpPr txBox="1"/>
          <p:nvPr/>
        </p:nvSpPr>
        <p:spPr>
          <a:xfrm>
            <a:off x="4718050" y="6248400"/>
            <a:ext cx="1073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memory</a:t>
            </a:r>
            <a:endParaRPr/>
          </a:p>
        </p:txBody>
      </p:sp>
      <p:grpSp>
        <p:nvGrpSpPr>
          <p:cNvPr id="462" name="Google Shape;462;p46"/>
          <p:cNvGrpSpPr/>
          <p:nvPr/>
        </p:nvGrpSpPr>
        <p:grpSpPr>
          <a:xfrm>
            <a:off x="1855788" y="4267200"/>
            <a:ext cx="2141537" cy="2579688"/>
            <a:chOff x="1169" y="2688"/>
            <a:chExt cx="1349" cy="1625"/>
          </a:xfrm>
        </p:grpSpPr>
        <p:pic>
          <p:nvPicPr>
            <p:cNvPr id="463" name="Google Shape;463;p46"/>
            <p:cNvPicPr preferRelativeResize="0"/>
            <p:nvPr/>
          </p:nvPicPr>
          <p:blipFill rotWithShape="1">
            <a:blip r:embed="rId4">
              <a:alphaModFix/>
            </a:blip>
            <a:srcRect b="0" l="0" r="0" t="0"/>
            <a:stretch/>
          </p:blipFill>
          <p:spPr>
            <a:xfrm>
              <a:off x="1248" y="2688"/>
              <a:ext cx="1067" cy="1272"/>
            </a:xfrm>
            <a:prstGeom prst="rect">
              <a:avLst/>
            </a:prstGeom>
            <a:noFill/>
            <a:ln>
              <a:noFill/>
            </a:ln>
          </p:spPr>
        </p:pic>
        <p:sp>
          <p:nvSpPr>
            <p:cNvPr id="464" name="Google Shape;464;p46"/>
            <p:cNvSpPr/>
            <p:nvPr/>
          </p:nvSpPr>
          <p:spPr>
            <a:xfrm>
              <a:off x="1169" y="4101"/>
              <a:ext cx="134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00FF"/>
                  </a:solidFill>
                  <a:latin typeface="Arial"/>
                  <a:ea typeface="Arial"/>
                  <a:cs typeface="Arial"/>
                  <a:sym typeface="Arial"/>
                </a:rPr>
                <a:t>acc =  acc + mem[C]</a:t>
              </a:r>
              <a:endParaRPr/>
            </a:p>
          </p:txBody>
        </p:sp>
      </p:grpSp>
      <p:grpSp>
        <p:nvGrpSpPr>
          <p:cNvPr id="465" name="Google Shape;465;p46"/>
          <p:cNvGrpSpPr/>
          <p:nvPr/>
        </p:nvGrpSpPr>
        <p:grpSpPr>
          <a:xfrm>
            <a:off x="4306888" y="4267200"/>
            <a:ext cx="1982787" cy="2584450"/>
            <a:chOff x="2713" y="2688"/>
            <a:chExt cx="1249" cy="1628"/>
          </a:xfrm>
        </p:grpSpPr>
        <p:pic>
          <p:nvPicPr>
            <p:cNvPr id="466" name="Google Shape;466;p46"/>
            <p:cNvPicPr preferRelativeResize="0"/>
            <p:nvPr/>
          </p:nvPicPr>
          <p:blipFill rotWithShape="1">
            <a:blip r:embed="rId5">
              <a:alphaModFix/>
            </a:blip>
            <a:srcRect b="0" l="0" r="0" t="0"/>
            <a:stretch/>
          </p:blipFill>
          <p:spPr>
            <a:xfrm>
              <a:off x="2832" y="2688"/>
              <a:ext cx="831" cy="1269"/>
            </a:xfrm>
            <a:prstGeom prst="rect">
              <a:avLst/>
            </a:prstGeom>
            <a:noFill/>
            <a:ln>
              <a:noFill/>
            </a:ln>
          </p:spPr>
        </p:pic>
        <p:sp>
          <p:nvSpPr>
            <p:cNvPr id="467" name="Google Shape;467;p46"/>
            <p:cNvSpPr/>
            <p:nvPr/>
          </p:nvSpPr>
          <p:spPr>
            <a:xfrm>
              <a:off x="2713" y="4104"/>
              <a:ext cx="124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00FF"/>
                  </a:solidFill>
                  <a:latin typeface="Arial"/>
                  <a:ea typeface="Arial"/>
                  <a:cs typeface="Arial"/>
                  <a:sym typeface="Arial"/>
                </a:rPr>
                <a:t>R1 =  R1 + mem[C]</a:t>
              </a:r>
              <a:endParaRPr/>
            </a:p>
          </p:txBody>
        </p:sp>
      </p:grpSp>
      <p:grpSp>
        <p:nvGrpSpPr>
          <p:cNvPr id="468" name="Google Shape;468;p46"/>
          <p:cNvGrpSpPr/>
          <p:nvPr/>
        </p:nvGrpSpPr>
        <p:grpSpPr>
          <a:xfrm>
            <a:off x="6878638" y="4267200"/>
            <a:ext cx="1484312" cy="2514600"/>
            <a:chOff x="4333" y="2688"/>
            <a:chExt cx="935" cy="1584"/>
          </a:xfrm>
        </p:grpSpPr>
        <p:pic>
          <p:nvPicPr>
            <p:cNvPr id="469" name="Google Shape;469;p46"/>
            <p:cNvPicPr preferRelativeResize="0"/>
            <p:nvPr/>
          </p:nvPicPr>
          <p:blipFill rotWithShape="1">
            <a:blip r:embed="rId6">
              <a:alphaModFix/>
            </a:blip>
            <a:srcRect b="0" l="0" r="0" t="0"/>
            <a:stretch/>
          </p:blipFill>
          <p:spPr>
            <a:xfrm>
              <a:off x="4368" y="2688"/>
              <a:ext cx="895" cy="1344"/>
            </a:xfrm>
            <a:prstGeom prst="rect">
              <a:avLst/>
            </a:prstGeom>
            <a:noFill/>
            <a:ln>
              <a:noFill/>
            </a:ln>
          </p:spPr>
        </p:pic>
        <p:sp>
          <p:nvSpPr>
            <p:cNvPr id="470" name="Google Shape;470;p46"/>
            <p:cNvSpPr/>
            <p:nvPr/>
          </p:nvSpPr>
          <p:spPr>
            <a:xfrm>
              <a:off x="4333" y="4060"/>
              <a:ext cx="935"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00FF"/>
                  </a:solidFill>
                  <a:latin typeface="Arial"/>
                  <a:ea typeface="Arial"/>
                  <a:cs typeface="Arial"/>
                  <a:sym typeface="Arial"/>
                </a:rPr>
                <a:t>R3 =  R1 + R2</a:t>
              </a:r>
              <a:endParaRPr/>
            </a:p>
          </p:txBody>
        </p:sp>
      </p:grpSp>
      <p:sp>
        <p:nvSpPr>
          <p:cNvPr id="471" name="Google Shape;471;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72" name="Google Shape;472;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73" name="Google Shape;473;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19" name="Google Shape;119;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Virtualization is a computer architecture technology by which multiple virtual machines (VMs) are multiplexed in the same hardware machine.</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What is an Instruction Set?</a:t>
            </a:r>
            <a:endParaRPr/>
          </a:p>
        </p:txBody>
      </p:sp>
      <p:sp>
        <p:nvSpPr>
          <p:cNvPr id="479" name="Google Shape;479;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Example-</a:t>
            </a:r>
            <a:endParaRPr/>
          </a:p>
          <a:p>
            <a:pPr indent="-285750" lvl="1" marL="742950" rtl="0" algn="l">
              <a:spcBef>
                <a:spcPts val="480"/>
              </a:spcBef>
              <a:spcAft>
                <a:spcPts val="0"/>
              </a:spcAft>
              <a:buClr>
                <a:schemeClr val="dk1"/>
              </a:buClr>
              <a:buSzPts val="2400"/>
              <a:buChar char="–"/>
            </a:pPr>
            <a:r>
              <a:rPr b="1" lang="en-IN" sz="2400"/>
              <a:t>x86 instruction set, which is common to find on computers today. </a:t>
            </a:r>
            <a:endParaRPr b="1"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Different computer processors can use almost the same instruction set while still having very different internal design.</a:t>
            </a:r>
            <a:endParaRPr/>
          </a:p>
          <a:p>
            <a:pPr indent="0" lvl="0" marL="0" rtl="0" algn="l">
              <a:spcBef>
                <a:spcPts val="480"/>
              </a:spcBef>
              <a:spcAft>
                <a:spcPts val="0"/>
              </a:spcAft>
              <a:buClr>
                <a:schemeClr val="dk1"/>
              </a:buClr>
              <a:buSzPts val="2400"/>
              <a:buNone/>
            </a:pPr>
            <a:r>
              <a:rPr lang="en-IN" sz="2400"/>
              <a:t> </a:t>
            </a:r>
            <a:endParaRPr/>
          </a:p>
          <a:p>
            <a:pPr indent="-342900" lvl="0" marL="342900" rtl="0" algn="l">
              <a:spcBef>
                <a:spcPts val="480"/>
              </a:spcBef>
              <a:spcAft>
                <a:spcPts val="0"/>
              </a:spcAft>
              <a:buClr>
                <a:schemeClr val="dk1"/>
              </a:buClr>
              <a:buSzPts val="2400"/>
              <a:buChar char="•"/>
            </a:pPr>
            <a:r>
              <a:rPr lang="en-IN" sz="2400"/>
              <a:t>Both the Intel Pentium and AMD Athlon processors use nearly the same x86 instruction set.</a:t>
            </a:r>
            <a:endParaRPr/>
          </a:p>
        </p:txBody>
      </p:sp>
      <p:sp>
        <p:nvSpPr>
          <p:cNvPr id="480" name="Google Shape;480;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81" name="Google Shape;481;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82" name="Google Shape;482;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488" name="Google Shape;488;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Virtualization –</a:t>
            </a:r>
            <a:endParaRPr/>
          </a:p>
          <a:p>
            <a:pPr indent="-342900" lvl="0" marL="342900" rtl="0" algn="l">
              <a:spcBef>
                <a:spcPts val="480"/>
              </a:spcBef>
              <a:spcAft>
                <a:spcPts val="0"/>
              </a:spcAft>
              <a:buClr>
                <a:schemeClr val="dk1"/>
              </a:buClr>
              <a:buSzPts val="2400"/>
              <a:buChar char="•"/>
            </a:pPr>
            <a:r>
              <a:rPr lang="en-IN" sz="2400" u="sng"/>
              <a:t>Transforming the physical architecture of the system’s instruction set completely into software.</a:t>
            </a:r>
            <a:endParaRPr/>
          </a:p>
          <a:p>
            <a:pPr indent="-190500" lvl="0" marL="342900" rtl="0" algn="l">
              <a:spcBef>
                <a:spcPts val="480"/>
              </a:spcBef>
              <a:spcAft>
                <a:spcPts val="0"/>
              </a:spcAft>
              <a:buClr>
                <a:schemeClr val="dk1"/>
              </a:buClr>
              <a:buSzPts val="2400"/>
              <a:buNone/>
            </a:pPr>
            <a:r>
              <a:t/>
            </a:r>
            <a:endParaRPr sz="2400" u="sng"/>
          </a:p>
        </p:txBody>
      </p:sp>
      <p:sp>
        <p:nvSpPr>
          <p:cNvPr id="489" name="Google Shape;489;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90" name="Google Shape;490;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491" name="Google Shape;491;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497" name="Google Shape;497;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u="sng"/>
              <a:t>The guest systems issue instructions </a:t>
            </a:r>
            <a:r>
              <a:rPr lang="en-IN" sz="2400" u="sng"/>
              <a:t>for the emulator to process and execute.</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t>The instructions are received by the emulator, which transforms them into a native instruction set. </a:t>
            </a:r>
            <a:endParaRPr/>
          </a:p>
          <a:p>
            <a:pPr indent="-190500" lvl="0" marL="342900" rtl="0" algn="l">
              <a:spcBef>
                <a:spcPts val="480"/>
              </a:spcBef>
              <a:spcAft>
                <a:spcPts val="0"/>
              </a:spcAft>
              <a:buClr>
                <a:schemeClr val="dk1"/>
              </a:buClr>
              <a:buSzPts val="2400"/>
              <a:buNone/>
            </a:pPr>
            <a:r>
              <a:t/>
            </a:r>
            <a:endParaRPr b="1" sz="2400" u="sng"/>
          </a:p>
          <a:p>
            <a:pPr indent="-342900" lvl="0" marL="342900" rtl="0" algn="l">
              <a:spcBef>
                <a:spcPts val="480"/>
              </a:spcBef>
              <a:spcAft>
                <a:spcPts val="0"/>
              </a:spcAft>
              <a:buClr>
                <a:schemeClr val="dk1"/>
              </a:buClr>
              <a:buSzPts val="2400"/>
              <a:buChar char="•"/>
            </a:pPr>
            <a:r>
              <a:rPr b="1" lang="en-IN" sz="2400" u="sng"/>
              <a:t>The native instructions are run on the host m/c’s hardware.</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instructions include both the processor-oriented instructions and the I/O specific ones.</a:t>
            </a:r>
            <a:endParaRPr sz="2400"/>
          </a:p>
        </p:txBody>
      </p:sp>
      <p:sp>
        <p:nvSpPr>
          <p:cNvPr id="498" name="Google Shape;498;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499" name="Google Shape;499;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00" name="Google Shape;500;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06" name="Google Shape;506;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For example, </a:t>
            </a:r>
            <a:endParaRPr sz="2400"/>
          </a:p>
          <a:p>
            <a:pPr indent="-342900" lvl="0" marL="342900" rtl="0" algn="l">
              <a:spcBef>
                <a:spcPts val="480"/>
              </a:spcBef>
              <a:spcAft>
                <a:spcPts val="0"/>
              </a:spcAft>
              <a:buClr>
                <a:schemeClr val="dk1"/>
              </a:buClr>
              <a:buSzPts val="2400"/>
              <a:buChar char="•"/>
            </a:pPr>
            <a:r>
              <a:rPr b="1" lang="en-IN" sz="2400"/>
              <a:t>MIPS binary code can run on an x86-based host machine with the help of ISA emulation. </a:t>
            </a:r>
            <a:endParaRPr b="1" sz="2400"/>
          </a:p>
          <a:p>
            <a:pPr indent="-342900" lvl="0" marL="342900" rtl="0" algn="l">
              <a:spcBef>
                <a:spcPts val="480"/>
              </a:spcBef>
              <a:spcAft>
                <a:spcPts val="0"/>
              </a:spcAft>
              <a:buClr>
                <a:schemeClr val="dk1"/>
              </a:buClr>
              <a:buSzPts val="2400"/>
              <a:buChar char="•"/>
            </a:pPr>
            <a:r>
              <a:rPr lang="en-IN" sz="2400"/>
              <a:t>With this approach, it is possible to run a large amount of legacy binary code written for various processors on any given new hardware host machine</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512" name="Google Shape;512;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MIPS (Microprocessor without Interlocked Pipelined Stages) is a family of reduced instruction set computer (RISC) instruction set architectures (ISA) developed by MIPS Technologies, based in the United States.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There are multiple versions of MIPS: including MIPS I, II, III, IV, and V; as well as five releases of MIPS32/64 (for 32- and 64-bit implementations, respectively). </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Instruction Set Architecture Level</a:t>
            </a:r>
            <a:endParaRPr/>
          </a:p>
        </p:txBody>
      </p:sp>
      <p:sp>
        <p:nvSpPr>
          <p:cNvPr id="518" name="Google Shape;518;p52"/>
          <p:cNvSpPr txBox="1"/>
          <p:nvPr>
            <p:ph idx="1" type="body"/>
          </p:nvPr>
        </p:nvSpPr>
        <p:spPr>
          <a:xfrm>
            <a:off x="457200" y="1600200"/>
            <a:ext cx="3610744" cy="452596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lang="en-IN"/>
              <a:t>Receiving a request to execute an application. </a:t>
            </a:r>
            <a:endParaRPr/>
          </a:p>
          <a:p>
            <a:pPr indent="-342900" lvl="0" marL="342900" rtl="0" algn="l">
              <a:spcBef>
                <a:spcPts val="400"/>
              </a:spcBef>
              <a:spcAft>
                <a:spcPts val="0"/>
              </a:spcAft>
              <a:buClr>
                <a:schemeClr val="dk1"/>
              </a:buClr>
              <a:buSzPct val="100000"/>
              <a:buChar char="•"/>
            </a:pPr>
            <a:r>
              <a:rPr lang="en-IN"/>
              <a:t>The application can include first application instructions from a guest instruction set architecture. </a:t>
            </a:r>
            <a:endParaRPr/>
          </a:p>
          <a:p>
            <a:pPr indent="-342900" lvl="0" marL="342900" rtl="0" algn="l">
              <a:spcBef>
                <a:spcPts val="400"/>
              </a:spcBef>
              <a:spcAft>
                <a:spcPts val="0"/>
              </a:spcAft>
              <a:buClr>
                <a:schemeClr val="dk1"/>
              </a:buClr>
              <a:buSzPct val="100000"/>
              <a:buChar char="•"/>
            </a:pPr>
            <a:r>
              <a:rPr lang="en-IN"/>
              <a:t>Loading an emulator</a:t>
            </a:r>
            <a:endParaRPr/>
          </a:p>
          <a:p>
            <a:pPr indent="-342900" lvl="0" marL="342900" rtl="0" algn="l">
              <a:spcBef>
                <a:spcPts val="400"/>
              </a:spcBef>
              <a:spcAft>
                <a:spcPts val="0"/>
              </a:spcAft>
              <a:buClr>
                <a:schemeClr val="dk1"/>
              </a:buClr>
              <a:buSzPct val="100000"/>
              <a:buChar char="•"/>
            </a:pPr>
            <a:r>
              <a:rPr lang="en-IN"/>
              <a:t>The emulator can translate the first application instructions into second application instructions from a host instruction set architecture. </a:t>
            </a:r>
            <a:endParaRPr/>
          </a:p>
          <a:p>
            <a:pPr indent="-342900" lvl="0" marL="342900" rtl="0" algn="l">
              <a:spcBef>
                <a:spcPts val="400"/>
              </a:spcBef>
              <a:spcAft>
                <a:spcPts val="0"/>
              </a:spcAft>
              <a:buClr>
                <a:schemeClr val="dk1"/>
              </a:buClr>
              <a:buSzPct val="100000"/>
              <a:buChar char="•"/>
            </a:pPr>
            <a:r>
              <a:rPr lang="en-IN"/>
              <a:t>Running the application by executing the second application instructions.</a:t>
            </a:r>
            <a:endParaRPr/>
          </a:p>
        </p:txBody>
      </p:sp>
      <p:sp>
        <p:nvSpPr>
          <p:cNvPr id="519" name="Google Shape;519;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20" name="Google Shape;520;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21" name="Google Shape;52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22" name="Google Shape;522;p52"/>
          <p:cNvPicPr preferRelativeResize="0"/>
          <p:nvPr/>
        </p:nvPicPr>
        <p:blipFill rotWithShape="1">
          <a:blip r:embed="rId3">
            <a:alphaModFix/>
          </a:blip>
          <a:srcRect b="0" l="0" r="0" t="0"/>
          <a:stretch/>
        </p:blipFill>
        <p:spPr>
          <a:xfrm>
            <a:off x="3995936" y="1628800"/>
            <a:ext cx="4693518" cy="45822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basic emulation method is through </a:t>
            </a:r>
            <a:r>
              <a:rPr b="1" lang="en-IN" sz="2400"/>
              <a:t>code interpretation. </a:t>
            </a:r>
            <a:endParaRPr b="1" sz="2400"/>
          </a:p>
          <a:p>
            <a:pPr indent="-342900" lvl="0" marL="342900" rtl="0" algn="l">
              <a:spcBef>
                <a:spcPts val="480"/>
              </a:spcBef>
              <a:spcAft>
                <a:spcPts val="0"/>
              </a:spcAft>
              <a:buClr>
                <a:schemeClr val="dk1"/>
              </a:buClr>
              <a:buSzPts val="2400"/>
              <a:buChar char="•"/>
            </a:pPr>
            <a:r>
              <a:rPr b="1" lang="en-IN" sz="2400"/>
              <a:t>An interpreter program interprets the source instructions to target instructions one by one. </a:t>
            </a:r>
            <a:endParaRPr b="1" sz="2400"/>
          </a:p>
          <a:p>
            <a:pPr indent="-342900" lvl="0" marL="342900" rtl="0" algn="l">
              <a:spcBef>
                <a:spcPts val="480"/>
              </a:spcBef>
              <a:spcAft>
                <a:spcPts val="0"/>
              </a:spcAft>
              <a:buClr>
                <a:schemeClr val="dk1"/>
              </a:buClr>
              <a:buSzPts val="2400"/>
              <a:buChar char="•"/>
            </a:pPr>
            <a:r>
              <a:rPr b="1" lang="en-IN" sz="2400"/>
              <a:t>One source instruction may require tens or hundreds of native target instructions to perform its function. </a:t>
            </a:r>
            <a:endParaRPr b="1" sz="2400"/>
          </a:p>
          <a:p>
            <a:pPr indent="-342900" lvl="0" marL="342900" rtl="0" algn="l">
              <a:spcBef>
                <a:spcPts val="480"/>
              </a:spcBef>
              <a:spcAft>
                <a:spcPts val="0"/>
              </a:spcAft>
              <a:buClr>
                <a:schemeClr val="dk1"/>
              </a:buClr>
              <a:buSzPts val="2400"/>
              <a:buChar char="•"/>
            </a:pPr>
            <a:r>
              <a:rPr lang="en-IN" sz="2400"/>
              <a:t>Obviously, this process is relatively </a:t>
            </a:r>
            <a:r>
              <a:rPr b="1" lang="en-IN" sz="2400"/>
              <a:t>slow. </a:t>
            </a:r>
            <a:endParaRPr b="1" sz="2400"/>
          </a:p>
        </p:txBody>
      </p:sp>
      <p:sp>
        <p:nvSpPr>
          <p:cNvPr id="528" name="Google Shape;528;p53"/>
          <p:cNvSpPr txBox="1"/>
          <p:nvPr/>
        </p:nvSpPr>
        <p:spPr>
          <a:xfrm>
            <a:off x="457200" y="274638"/>
            <a:ext cx="8229600" cy="418058"/>
          </a:xfrm>
          <a:prstGeom prst="rect">
            <a:avLst/>
          </a:prstGeom>
          <a:noFill/>
          <a:ln>
            <a:noFill/>
          </a:ln>
        </p:spPr>
        <p:txBody>
          <a:bodyPr anchorCtr="0" anchor="ctr" bIns="45700" lIns="91425" spcFirstLastPara="1" rIns="91425" wrap="square" tIns="45700">
            <a:normAutofit fontScale="60000" lnSpcReduction="20000"/>
          </a:bodyPr>
          <a:lstStyle/>
          <a:p>
            <a:pPr indent="0" lvl="0" marL="0" marR="0" rtl="0" algn="ctr">
              <a:spcBef>
                <a:spcPts val="0"/>
              </a:spcBef>
              <a:spcAft>
                <a:spcPts val="0"/>
              </a:spcAft>
              <a:buClr>
                <a:schemeClr val="dk1"/>
              </a:buClr>
              <a:buSzPct val="100000"/>
              <a:buFont typeface="Calibri"/>
              <a:buNone/>
            </a:pPr>
            <a:r>
              <a:rPr lang="en-IN" sz="4400">
                <a:solidFill>
                  <a:schemeClr val="dk1"/>
                </a:solidFill>
                <a:latin typeface="Calibri"/>
                <a:ea typeface="Calibri"/>
                <a:cs typeface="Calibri"/>
                <a:sym typeface="Calibri"/>
              </a:rPr>
              <a:t>Instruction Set Architecture Level</a:t>
            </a:r>
            <a:endParaRPr sz="4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Instruction set emulation requires binary translation and optimization. </a:t>
            </a:r>
            <a:endParaRPr sz="2400"/>
          </a:p>
          <a:p>
            <a:pPr indent="-342900" lvl="0" marL="342900" rtl="0" algn="l">
              <a:spcBef>
                <a:spcPts val="480"/>
              </a:spcBef>
              <a:spcAft>
                <a:spcPts val="0"/>
              </a:spcAft>
              <a:buClr>
                <a:schemeClr val="dk1"/>
              </a:buClr>
              <a:buSzPts val="2400"/>
              <a:buChar char="•"/>
            </a:pPr>
            <a:r>
              <a:rPr b="1" lang="en-IN" sz="2400"/>
              <a:t>A virtual instruction set architecture (V-ISA) thus requires adding a processor-specific software translation layer to the compiler</a:t>
            </a:r>
            <a:endParaRPr b="1" sz="2400"/>
          </a:p>
        </p:txBody>
      </p:sp>
      <p:sp>
        <p:nvSpPr>
          <p:cNvPr id="534" name="Google Shape;534;p54"/>
          <p:cNvSpPr txBox="1"/>
          <p:nvPr/>
        </p:nvSpPr>
        <p:spPr>
          <a:xfrm>
            <a:off x="457200" y="274638"/>
            <a:ext cx="8229600" cy="418058"/>
          </a:xfrm>
          <a:prstGeom prst="rect">
            <a:avLst/>
          </a:prstGeom>
          <a:noFill/>
          <a:ln>
            <a:noFill/>
          </a:ln>
        </p:spPr>
        <p:txBody>
          <a:bodyPr anchorCtr="0" anchor="ctr" bIns="45700" lIns="91425" spcFirstLastPara="1" rIns="91425" wrap="square" tIns="45700">
            <a:normAutofit fontScale="60000" lnSpcReduction="20000"/>
          </a:bodyPr>
          <a:lstStyle/>
          <a:p>
            <a:pPr indent="0" lvl="0" marL="0" marR="0" rtl="0" algn="ctr">
              <a:spcBef>
                <a:spcPts val="0"/>
              </a:spcBef>
              <a:spcAft>
                <a:spcPts val="0"/>
              </a:spcAft>
              <a:buClr>
                <a:schemeClr val="dk1"/>
              </a:buClr>
              <a:buSzPct val="100000"/>
              <a:buFont typeface="Calibri"/>
              <a:buNone/>
            </a:pPr>
            <a:r>
              <a:rPr lang="en-IN" sz="4400">
                <a:solidFill>
                  <a:schemeClr val="dk1"/>
                </a:solidFill>
                <a:latin typeface="Calibri"/>
                <a:ea typeface="Calibri"/>
                <a:cs typeface="Calibri"/>
                <a:sym typeface="Calibri"/>
              </a:rPr>
              <a:t>Instruction Set Architecture Level</a:t>
            </a:r>
            <a:endParaRPr sz="44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540" name="Google Shape;540;p55"/>
          <p:cNvSpPr txBox="1"/>
          <p:nvPr>
            <p:ph idx="1" type="body"/>
          </p:nvPr>
        </p:nvSpPr>
        <p:spPr>
          <a:xfrm>
            <a:off x="467544" y="16288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b="1" lang="en-IN">
                <a:solidFill>
                  <a:srgbClr val="FF0000"/>
                </a:solidFill>
              </a:rPr>
              <a:t>Advantage:</a:t>
            </a:r>
            <a:endParaRPr/>
          </a:p>
          <a:p>
            <a:pPr indent="0" lvl="0" marL="0" rtl="0" algn="l">
              <a:spcBef>
                <a:spcPts val="480"/>
              </a:spcBef>
              <a:spcAft>
                <a:spcPts val="0"/>
              </a:spcAft>
              <a:buClr>
                <a:schemeClr val="dk1"/>
              </a:buClr>
              <a:buSzPts val="2400"/>
              <a:buNone/>
            </a:pPr>
            <a:r>
              <a:rPr b="1" lang="en-IN" sz="2400" u="sng"/>
              <a:t>Enables the host system to adjust to a change in the architecture of the guest system</a:t>
            </a:r>
            <a:r>
              <a:rPr b="1" lang="en-IN" sz="2400"/>
              <a:t>, if accomplishing a task can be possible through the instructions that are available with the host system. </a:t>
            </a:r>
            <a:endParaRPr/>
          </a:p>
          <a:p>
            <a:pPr indent="0" lvl="0" marL="0" rtl="0" algn="l">
              <a:spcBef>
                <a:spcPts val="480"/>
              </a:spcBef>
              <a:spcAft>
                <a:spcPts val="0"/>
              </a:spcAft>
              <a:buClr>
                <a:schemeClr val="dk1"/>
              </a:buClr>
              <a:buSzPts val="2400"/>
              <a:buNone/>
            </a:pPr>
            <a:r>
              <a:t/>
            </a:r>
            <a:endParaRPr b="1" sz="2400"/>
          </a:p>
        </p:txBody>
      </p:sp>
      <p:sp>
        <p:nvSpPr>
          <p:cNvPr id="541" name="Google Shape;54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42" name="Google Shape;54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43" name="Google Shape;54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549" name="Google Shape;549;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00"/>
              </a:buClr>
              <a:buSzPts val="3200"/>
              <a:buChar char="•"/>
            </a:pPr>
            <a:r>
              <a:rPr b="1" lang="en-IN">
                <a:solidFill>
                  <a:srgbClr val="FF0000"/>
                </a:solidFill>
              </a:rPr>
              <a:t>Advantage:</a:t>
            </a:r>
            <a:endParaRPr/>
          </a:p>
          <a:p>
            <a:pPr indent="-342900" lvl="0" marL="342900" rtl="0" algn="l">
              <a:spcBef>
                <a:spcPts val="480"/>
              </a:spcBef>
              <a:spcAft>
                <a:spcPts val="0"/>
              </a:spcAft>
              <a:buClr>
                <a:schemeClr val="dk1"/>
              </a:buClr>
              <a:buSzPts val="2400"/>
              <a:buChar char="•"/>
            </a:pPr>
            <a:r>
              <a:rPr b="1" lang="en-IN" sz="2400"/>
              <a:t>The infrastructure provided by the virtualization of this kind can be used for creating VMs on a platform.</a:t>
            </a:r>
            <a:endParaRPr/>
          </a:p>
          <a:p>
            <a:pPr indent="-342900" lvl="0" marL="342900" rtl="0" algn="l">
              <a:spcBef>
                <a:spcPts val="480"/>
              </a:spcBef>
              <a:spcAft>
                <a:spcPts val="0"/>
              </a:spcAft>
              <a:buClr>
                <a:schemeClr val="dk1"/>
              </a:buClr>
              <a:buSzPts val="2400"/>
              <a:buChar char="•"/>
            </a:pPr>
            <a:r>
              <a:rPr b="1" lang="en-IN" sz="2400"/>
              <a:t>For eg- x86 on any platform such a x86,Sparc or Alpha etc.</a:t>
            </a:r>
            <a:endParaRPr b="1" sz="2400"/>
          </a:p>
          <a:p>
            <a:pPr indent="-342900" lvl="0" marL="342900" rtl="0" algn="l">
              <a:spcBef>
                <a:spcPts val="480"/>
              </a:spcBef>
              <a:spcAft>
                <a:spcPts val="0"/>
              </a:spcAft>
              <a:buClr>
                <a:schemeClr val="accent1"/>
              </a:buClr>
              <a:buSzPts val="2400"/>
              <a:buChar char="•"/>
            </a:pPr>
            <a:r>
              <a:rPr b="1" lang="en-IN" sz="2400">
                <a:solidFill>
                  <a:schemeClr val="accent1"/>
                </a:solidFill>
              </a:rPr>
              <a:t>With this approach, it is possible to run a large amount of legacy binary code written for various processors on any given new hardware host machine. </a:t>
            </a:r>
            <a:endParaRPr b="1" sz="2400">
              <a:solidFill>
                <a:schemeClr val="accent1"/>
              </a:solidFill>
            </a:endParaRPr>
          </a:p>
        </p:txBody>
      </p:sp>
      <p:sp>
        <p:nvSpPr>
          <p:cNvPr id="550" name="Google Shape;550;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51" name="Google Shape;551;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52" name="Google Shape;552;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25" name="Google Shape;125;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The purpose of a VM is to enhance resource sharing by many users and improve computer performance in terms of resource utilization and application flexibility. </a:t>
            </a:r>
            <a:endParaRPr sz="2400"/>
          </a:p>
          <a:p>
            <a:pPr indent="-342900" lvl="0" marL="342900" rtl="0" algn="l">
              <a:spcBef>
                <a:spcPts val="480"/>
              </a:spcBef>
              <a:spcAft>
                <a:spcPts val="0"/>
              </a:spcAft>
              <a:buClr>
                <a:schemeClr val="dk1"/>
              </a:buClr>
              <a:buSzPts val="2400"/>
              <a:buChar char="•"/>
            </a:pPr>
            <a:r>
              <a:rPr lang="en-IN" sz="2400"/>
              <a:t>Hardware resources (CPU, memory, I/O devices, etc.) or </a:t>
            </a:r>
            <a:endParaRPr sz="2400"/>
          </a:p>
          <a:p>
            <a:pPr indent="-342900" lvl="0" marL="342900" rtl="0" algn="l">
              <a:spcBef>
                <a:spcPts val="480"/>
              </a:spcBef>
              <a:spcAft>
                <a:spcPts val="0"/>
              </a:spcAft>
              <a:buClr>
                <a:schemeClr val="dk1"/>
              </a:buClr>
              <a:buSzPts val="2400"/>
              <a:buChar char="•"/>
            </a:pPr>
            <a:r>
              <a:rPr lang="en-IN" sz="2400"/>
              <a:t>software resources (operating system and software libraries) can be virtualized in various functional layers.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Instruction Set Architecture Level</a:t>
            </a:r>
            <a:endParaRPr/>
          </a:p>
        </p:txBody>
      </p:sp>
      <p:sp>
        <p:nvSpPr>
          <p:cNvPr id="558" name="Google Shape;558;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FF0000"/>
              </a:buClr>
              <a:buSzPts val="3200"/>
              <a:buNone/>
            </a:pPr>
            <a:r>
              <a:rPr b="1" lang="en-IN">
                <a:solidFill>
                  <a:srgbClr val="FF0000"/>
                </a:solidFill>
              </a:rPr>
              <a:t>Disadvantage:</a:t>
            </a:r>
            <a:endParaRPr/>
          </a:p>
          <a:p>
            <a:pPr indent="-342900" lvl="0" marL="342900" rtl="0" algn="l">
              <a:spcBef>
                <a:spcPts val="520"/>
              </a:spcBef>
              <a:spcAft>
                <a:spcPts val="0"/>
              </a:spcAft>
              <a:buClr>
                <a:schemeClr val="dk1"/>
              </a:buClr>
              <a:buSzPts val="2600"/>
              <a:buChar char="•"/>
            </a:pPr>
            <a:r>
              <a:rPr lang="en-IN" sz="2600"/>
              <a:t>The instructions need to be interpreted before being executed. </a:t>
            </a:r>
            <a:endParaRPr/>
          </a:p>
          <a:p>
            <a:pPr indent="-342900" lvl="0" marL="342900" rtl="0" algn="l">
              <a:spcBef>
                <a:spcPts val="520"/>
              </a:spcBef>
              <a:spcAft>
                <a:spcPts val="0"/>
              </a:spcAft>
              <a:buClr>
                <a:schemeClr val="dk1"/>
              </a:buClr>
              <a:buSzPts val="2600"/>
              <a:buChar char="•"/>
            </a:pPr>
            <a:r>
              <a:rPr lang="en-IN" sz="2600" u="sng"/>
              <a:t>An interpreter program interprets the source instructions to target instructions one by one. </a:t>
            </a:r>
            <a:endParaRPr/>
          </a:p>
          <a:p>
            <a:pPr indent="-177800" lvl="0" marL="342900" rtl="0" algn="l">
              <a:spcBef>
                <a:spcPts val="520"/>
              </a:spcBef>
              <a:spcAft>
                <a:spcPts val="0"/>
              </a:spcAft>
              <a:buClr>
                <a:schemeClr val="dk1"/>
              </a:buClr>
              <a:buSzPts val="2600"/>
              <a:buNone/>
            </a:pPr>
            <a:r>
              <a:t/>
            </a:r>
            <a:endParaRPr sz="2600" u="sng"/>
          </a:p>
          <a:p>
            <a:pPr indent="-342900" lvl="0" marL="342900" rtl="0" algn="l">
              <a:spcBef>
                <a:spcPts val="520"/>
              </a:spcBef>
              <a:spcAft>
                <a:spcPts val="0"/>
              </a:spcAft>
              <a:buClr>
                <a:schemeClr val="dk1"/>
              </a:buClr>
              <a:buSzPts val="2600"/>
              <a:buChar char="•"/>
            </a:pPr>
            <a:r>
              <a:rPr lang="en-IN" sz="2600" u="sng"/>
              <a:t>Therefore the system with the virtualization at ISA level shows a poor performance.</a:t>
            </a:r>
            <a:endParaRPr sz="2600" u="sng"/>
          </a:p>
          <a:p>
            <a:pPr indent="-342900" lvl="0" marL="342900" rtl="0" algn="l">
              <a:spcBef>
                <a:spcPts val="520"/>
              </a:spcBef>
              <a:spcAft>
                <a:spcPts val="0"/>
              </a:spcAft>
              <a:buClr>
                <a:schemeClr val="dk1"/>
              </a:buClr>
              <a:buSzPts val="2600"/>
              <a:buChar char="•"/>
            </a:pPr>
            <a:r>
              <a:rPr b="1" lang="en-IN" sz="2600"/>
              <a:t>One source instruction may require tens or hundreds of native target instructions to perform its function. Obviously, this process is relatively slow. </a:t>
            </a:r>
            <a:endParaRPr/>
          </a:p>
          <a:p>
            <a:pPr indent="-177800" lvl="0" marL="342900" rtl="0" algn="l">
              <a:spcBef>
                <a:spcPts val="520"/>
              </a:spcBef>
              <a:spcAft>
                <a:spcPts val="0"/>
              </a:spcAft>
              <a:buClr>
                <a:schemeClr val="dk1"/>
              </a:buClr>
              <a:buSzPts val="2600"/>
              <a:buNone/>
            </a:pPr>
            <a:r>
              <a:t/>
            </a:r>
            <a:endParaRPr sz="2600"/>
          </a:p>
        </p:txBody>
      </p:sp>
      <p:sp>
        <p:nvSpPr>
          <p:cNvPr id="559" name="Google Shape;559;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60" name="Google Shape;560;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61" name="Google Shape;561;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62" name="Google Shape;562;p57"/>
          <p:cNvSpPr/>
          <p:nvPr/>
        </p:nvSpPr>
        <p:spPr>
          <a:xfrm>
            <a:off x="3707904" y="3717032"/>
            <a:ext cx="936104" cy="504056"/>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Qemu</a:t>
            </a:r>
            <a:endParaRPr/>
          </a:p>
        </p:txBody>
      </p:sp>
      <p:sp>
        <p:nvSpPr>
          <p:cNvPr id="568" name="Google Shape;568;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QEMU is a generic and open source machine emulator and virtualizer.</a:t>
            </a:r>
            <a:endParaRPr/>
          </a:p>
          <a:p>
            <a:pPr indent="-342900" lvl="0" marL="342900" rtl="0" algn="l">
              <a:spcBef>
                <a:spcPts val="480"/>
              </a:spcBef>
              <a:spcAft>
                <a:spcPts val="0"/>
              </a:spcAft>
              <a:buClr>
                <a:schemeClr val="dk1"/>
              </a:buClr>
              <a:buSzPts val="2400"/>
              <a:buChar char="•"/>
            </a:pPr>
            <a:r>
              <a:rPr lang="en-IN" sz="2400"/>
              <a:t>Run operating systems for any machine, on any supported architecture</a:t>
            </a:r>
            <a:endParaRPr/>
          </a:p>
        </p:txBody>
      </p:sp>
      <p:sp>
        <p:nvSpPr>
          <p:cNvPr id="569" name="Google Shape;569;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70" name="Google Shape;570;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71" name="Google Shape;571;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572" name="Google Shape;572;p58"/>
          <p:cNvPicPr preferRelativeResize="0"/>
          <p:nvPr/>
        </p:nvPicPr>
        <p:blipFill rotWithShape="1">
          <a:blip r:embed="rId3">
            <a:alphaModFix/>
          </a:blip>
          <a:srcRect b="0" l="0" r="0" t="0"/>
          <a:stretch/>
        </p:blipFill>
        <p:spPr>
          <a:xfrm>
            <a:off x="3059832" y="3356992"/>
            <a:ext cx="2981325" cy="1485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Hardware Abstraction Level </a:t>
            </a:r>
            <a:br>
              <a:rPr lang="en-IN"/>
            </a:br>
            <a:r>
              <a:rPr lang="en-IN"/>
              <a:t>		WHAT?</a:t>
            </a:r>
            <a:endParaRPr/>
          </a:p>
        </p:txBody>
      </p:sp>
      <p:sp>
        <p:nvSpPr>
          <p:cNvPr id="578" name="Google Shape;578;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On the one hand, this approach generates </a:t>
            </a:r>
            <a:r>
              <a:rPr b="1" lang="en-IN" sz="2400"/>
              <a:t>a virtual hardware environment for a VM. </a:t>
            </a:r>
            <a:endParaRPr b="1" sz="2400"/>
          </a:p>
          <a:p>
            <a:pPr indent="-342900" lvl="0" marL="342900" rtl="0" algn="l">
              <a:spcBef>
                <a:spcPts val="480"/>
              </a:spcBef>
              <a:spcAft>
                <a:spcPts val="0"/>
              </a:spcAft>
              <a:buClr>
                <a:schemeClr val="dk1"/>
              </a:buClr>
              <a:buSzPts val="2400"/>
              <a:buChar char="•"/>
            </a:pPr>
            <a:r>
              <a:rPr lang="en-IN" sz="2400"/>
              <a:t>On the other hand, the process </a:t>
            </a:r>
            <a:r>
              <a:rPr b="1" lang="en-IN" sz="2400"/>
              <a:t>manages the underlying hardware through virtualization</a:t>
            </a:r>
            <a:endParaRPr b="1" sz="2400"/>
          </a:p>
        </p:txBody>
      </p:sp>
      <p:sp>
        <p:nvSpPr>
          <p:cNvPr id="579" name="Google Shape;579;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80" name="Google Shape;580;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81" name="Google Shape;581;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Hardware Abstraction Level </a:t>
            </a:r>
            <a:br>
              <a:rPr lang="en-IN"/>
            </a:br>
            <a:r>
              <a:rPr lang="en-IN"/>
              <a:t>		WHAT?</a:t>
            </a:r>
            <a:endParaRPr/>
          </a:p>
        </p:txBody>
      </p:sp>
      <p:sp>
        <p:nvSpPr>
          <p:cNvPr id="587" name="Google Shape;587;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idea is to </a:t>
            </a:r>
            <a:r>
              <a:rPr lang="en-IN" sz="2400">
                <a:solidFill>
                  <a:schemeClr val="accent1"/>
                </a:solidFill>
              </a:rPr>
              <a:t>virtualize a computer’s resources</a:t>
            </a:r>
            <a:r>
              <a:rPr lang="en-IN" sz="2400"/>
              <a:t>, such as its:</a:t>
            </a:r>
            <a:endParaRPr/>
          </a:p>
          <a:p>
            <a:pPr indent="-285750" lvl="1" marL="742950" rtl="0" algn="l">
              <a:spcBef>
                <a:spcPts val="480"/>
              </a:spcBef>
              <a:spcAft>
                <a:spcPts val="0"/>
              </a:spcAft>
              <a:buClr>
                <a:schemeClr val="accent3"/>
              </a:buClr>
              <a:buSzPts val="2400"/>
              <a:buChar char="–"/>
            </a:pPr>
            <a:r>
              <a:rPr lang="en-IN" sz="2400">
                <a:solidFill>
                  <a:schemeClr val="accent3"/>
                </a:solidFill>
              </a:rPr>
              <a:t>Processors</a:t>
            </a:r>
            <a:endParaRPr/>
          </a:p>
          <a:p>
            <a:pPr indent="-285750" lvl="1" marL="742950" rtl="0" algn="l">
              <a:spcBef>
                <a:spcPts val="480"/>
              </a:spcBef>
              <a:spcAft>
                <a:spcPts val="0"/>
              </a:spcAft>
              <a:buClr>
                <a:schemeClr val="accent3"/>
              </a:buClr>
              <a:buSzPts val="2400"/>
              <a:buChar char="–"/>
            </a:pPr>
            <a:r>
              <a:rPr lang="en-IN" sz="2400">
                <a:solidFill>
                  <a:schemeClr val="accent3"/>
                </a:solidFill>
              </a:rPr>
              <a:t>memory, and </a:t>
            </a:r>
            <a:endParaRPr sz="2400">
              <a:solidFill>
                <a:schemeClr val="accent3"/>
              </a:solidFill>
            </a:endParaRPr>
          </a:p>
          <a:p>
            <a:pPr indent="-285750" lvl="1" marL="742950" rtl="0" algn="l">
              <a:spcBef>
                <a:spcPts val="480"/>
              </a:spcBef>
              <a:spcAft>
                <a:spcPts val="0"/>
              </a:spcAft>
              <a:buClr>
                <a:schemeClr val="accent3"/>
              </a:buClr>
              <a:buSzPts val="2400"/>
              <a:buChar char="–"/>
            </a:pPr>
            <a:r>
              <a:rPr lang="en-IN" sz="2400">
                <a:solidFill>
                  <a:schemeClr val="accent3"/>
                </a:solidFill>
              </a:rPr>
              <a:t>I/O devices</a:t>
            </a:r>
            <a:r>
              <a:rPr lang="en-IN" sz="2400"/>
              <a:t>.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intention is to upgrade the </a:t>
            </a:r>
            <a:endParaRPr sz="2400"/>
          </a:p>
          <a:p>
            <a:pPr indent="-285750" lvl="1" marL="742950" rtl="0" algn="l">
              <a:spcBef>
                <a:spcPts val="480"/>
              </a:spcBef>
              <a:spcAft>
                <a:spcPts val="0"/>
              </a:spcAft>
              <a:buClr>
                <a:schemeClr val="dk1"/>
              </a:buClr>
              <a:buSzPts val="2400"/>
              <a:buChar char="–"/>
            </a:pPr>
            <a:r>
              <a:rPr lang="en-IN" sz="2400"/>
              <a:t>hardware utilization rate by multiple users concurrently. </a:t>
            </a:r>
            <a:endParaRPr sz="2400"/>
          </a:p>
          <a:p>
            <a:pPr indent="0" lvl="0" marL="0" rtl="0" algn="l">
              <a:spcBef>
                <a:spcPts val="480"/>
              </a:spcBef>
              <a:spcAft>
                <a:spcPts val="0"/>
              </a:spcAft>
              <a:buClr>
                <a:schemeClr val="dk1"/>
              </a:buClr>
              <a:buSzPts val="2400"/>
              <a:buNone/>
            </a:pPr>
            <a:r>
              <a:t/>
            </a:r>
            <a:endParaRPr sz="2400"/>
          </a:p>
        </p:txBody>
      </p:sp>
      <p:sp>
        <p:nvSpPr>
          <p:cNvPr id="588" name="Google Shape;588;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89" name="Google Shape;589;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90" name="Google Shape;590;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600"/>
              <a:t>Virtualization at Hardware Abstraction level:</a:t>
            </a:r>
            <a:br>
              <a:rPr lang="en-IN" sz="3600"/>
            </a:br>
            <a:r>
              <a:rPr lang="en-IN" sz="3600"/>
              <a:t>WHAT?</a:t>
            </a:r>
            <a:r>
              <a:rPr lang="en-IN"/>
              <a:t> </a:t>
            </a:r>
            <a:endParaRPr/>
          </a:p>
        </p:txBody>
      </p:sp>
      <p:sp>
        <p:nvSpPr>
          <p:cNvPr id="596" name="Google Shape;596;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60000"/>
              </a:lnSpc>
              <a:spcBef>
                <a:spcPts val="0"/>
              </a:spcBef>
              <a:spcAft>
                <a:spcPts val="0"/>
              </a:spcAft>
              <a:buClr>
                <a:schemeClr val="dk1"/>
              </a:buClr>
              <a:buSzPts val="2400"/>
              <a:buChar char="•"/>
            </a:pPr>
            <a:r>
              <a:rPr lang="en-IN" sz="2400"/>
              <a:t>Virtualization is performed right </a:t>
            </a:r>
            <a:endParaRPr/>
          </a:p>
          <a:p>
            <a:pPr indent="-190500" lvl="0" marL="342900" rtl="0" algn="l">
              <a:lnSpc>
                <a:spcPct val="160000"/>
              </a:lnSpc>
              <a:spcBef>
                <a:spcPts val="480"/>
              </a:spcBef>
              <a:spcAft>
                <a:spcPts val="0"/>
              </a:spcAft>
              <a:buClr>
                <a:schemeClr val="dk1"/>
              </a:buClr>
              <a:buSzPts val="2400"/>
              <a:buNone/>
            </a:pPr>
            <a:r>
              <a:t/>
            </a:r>
            <a:endParaRPr sz="2400"/>
          </a:p>
          <a:p>
            <a:pPr indent="0" lvl="0" marL="0" rtl="0" algn="l">
              <a:lnSpc>
                <a:spcPct val="160000"/>
              </a:lnSpc>
              <a:spcBef>
                <a:spcPts val="480"/>
              </a:spcBef>
              <a:spcAft>
                <a:spcPts val="0"/>
              </a:spcAft>
              <a:buClr>
                <a:schemeClr val="dk1"/>
              </a:buClr>
              <a:buSzPts val="2400"/>
              <a:buNone/>
            </a:pPr>
            <a:r>
              <a:rPr lang="en-IN" sz="2400"/>
              <a:t>			“</a:t>
            </a:r>
            <a:r>
              <a:rPr b="1" lang="en-IN" sz="2400" u="sng">
                <a:solidFill>
                  <a:srgbClr val="FF0000"/>
                </a:solidFill>
              </a:rPr>
              <a:t>on top of the bare hardware.”</a:t>
            </a:r>
            <a:endParaRPr/>
          </a:p>
          <a:p>
            <a:pPr indent="-190500" lvl="0" marL="342900" rtl="0" algn="l">
              <a:lnSpc>
                <a:spcPct val="160000"/>
              </a:lnSpc>
              <a:spcBef>
                <a:spcPts val="480"/>
              </a:spcBef>
              <a:spcAft>
                <a:spcPts val="0"/>
              </a:spcAft>
              <a:buClr>
                <a:schemeClr val="dk1"/>
              </a:buClr>
              <a:buSzPts val="2400"/>
              <a:buNone/>
            </a:pPr>
            <a:r>
              <a:t/>
            </a:r>
            <a:endParaRPr b="1" sz="2400" u="sng">
              <a:solidFill>
                <a:srgbClr val="FF0000"/>
              </a:solidFill>
            </a:endParaRPr>
          </a:p>
          <a:p>
            <a:pPr indent="-342900" lvl="0" marL="342900" rtl="0" algn="l">
              <a:lnSpc>
                <a:spcPct val="160000"/>
              </a:lnSpc>
              <a:spcBef>
                <a:spcPts val="480"/>
              </a:spcBef>
              <a:spcAft>
                <a:spcPts val="0"/>
              </a:spcAft>
              <a:buClr>
                <a:schemeClr val="dk1"/>
              </a:buClr>
              <a:buSzPts val="2400"/>
              <a:buChar char="•"/>
            </a:pPr>
            <a:r>
              <a:rPr lang="en-IN" sz="2400"/>
              <a:t>It generates virtual hardware environments for VMs, and </a:t>
            </a:r>
            <a:r>
              <a:rPr lang="en-IN" sz="2400" u="sng"/>
              <a:t>manages the underlying hardware through virtualization. </a:t>
            </a:r>
            <a:r>
              <a:rPr lang="en-IN" sz="2400"/>
              <a:t>Typical systems: VMware, Virtual PC, Denali, Xen</a:t>
            </a:r>
            <a:endParaRPr sz="2400"/>
          </a:p>
          <a:p>
            <a:pPr indent="-139700" lvl="0" marL="342900" rtl="0" algn="l">
              <a:lnSpc>
                <a:spcPct val="160000"/>
              </a:lnSpc>
              <a:spcBef>
                <a:spcPts val="640"/>
              </a:spcBef>
              <a:spcAft>
                <a:spcPts val="0"/>
              </a:spcAft>
              <a:buClr>
                <a:schemeClr val="dk1"/>
              </a:buClr>
              <a:buSzPts val="3200"/>
              <a:buNone/>
            </a:pPr>
            <a:r>
              <a:t/>
            </a:r>
            <a:endParaRPr/>
          </a:p>
          <a:p>
            <a:pPr indent="-139700" lvl="0" marL="342900" rtl="0" algn="l">
              <a:lnSpc>
                <a:spcPct val="160000"/>
              </a:lnSpc>
              <a:spcBef>
                <a:spcPts val="640"/>
              </a:spcBef>
              <a:spcAft>
                <a:spcPts val="0"/>
              </a:spcAft>
              <a:buClr>
                <a:schemeClr val="dk1"/>
              </a:buClr>
              <a:buSzPts val="3200"/>
              <a:buNone/>
            </a:pPr>
            <a:r>
              <a:t/>
            </a:r>
            <a:endParaRPr i="1"/>
          </a:p>
          <a:p>
            <a:pPr indent="-139700" lvl="0" marL="342900" rtl="0" algn="l">
              <a:spcBef>
                <a:spcPts val="640"/>
              </a:spcBef>
              <a:spcAft>
                <a:spcPts val="0"/>
              </a:spcAft>
              <a:buClr>
                <a:schemeClr val="dk1"/>
              </a:buClr>
              <a:buSzPts val="3200"/>
              <a:buNone/>
            </a:pPr>
            <a:r>
              <a:t/>
            </a:r>
            <a:endParaRPr/>
          </a:p>
        </p:txBody>
      </p:sp>
      <p:sp>
        <p:nvSpPr>
          <p:cNvPr id="597" name="Google Shape;597;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598" name="Google Shape;598;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599" name="Google Shape;599;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sz="3600"/>
              <a:t>Virtualization at Hardware Abstraction level:</a:t>
            </a:r>
            <a:br>
              <a:rPr lang="en-IN" sz="3600"/>
            </a:br>
            <a:r>
              <a:rPr lang="en-IN" sz="3600"/>
              <a:t>WHAT?</a:t>
            </a:r>
            <a:r>
              <a:rPr lang="en-IN"/>
              <a:t> </a:t>
            </a:r>
            <a:endParaRPr/>
          </a:p>
        </p:txBody>
      </p:sp>
      <p:sp>
        <p:nvSpPr>
          <p:cNvPr id="605" name="Google Shape;605;p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60000"/>
              </a:lnSpc>
              <a:spcBef>
                <a:spcPts val="0"/>
              </a:spcBef>
              <a:spcAft>
                <a:spcPts val="0"/>
              </a:spcAft>
              <a:buClr>
                <a:schemeClr val="dk1"/>
              </a:buClr>
              <a:buSzPts val="2400"/>
              <a:buChar char="•"/>
            </a:pPr>
            <a:r>
              <a:rPr lang="en-IN" sz="2400"/>
              <a:t>Example-</a:t>
            </a:r>
            <a:endParaRPr/>
          </a:p>
          <a:p>
            <a:pPr indent="-342900" lvl="0" marL="342900" rtl="0" algn="l">
              <a:lnSpc>
                <a:spcPct val="160000"/>
              </a:lnSpc>
              <a:spcBef>
                <a:spcPts val="480"/>
              </a:spcBef>
              <a:spcAft>
                <a:spcPts val="0"/>
              </a:spcAft>
              <a:buClr>
                <a:schemeClr val="dk1"/>
              </a:buClr>
              <a:buSzPts val="2400"/>
              <a:buChar char="•"/>
            </a:pPr>
            <a:r>
              <a:rPr b="1" lang="en-IN" sz="2400"/>
              <a:t>The Xen hypervisor has been applied to virtualize x86-based machines to run Linux or other guest OS applications.</a:t>
            </a:r>
            <a:endParaRPr b="1"/>
          </a:p>
        </p:txBody>
      </p:sp>
      <p:sp>
        <p:nvSpPr>
          <p:cNvPr id="606" name="Google Shape;606;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07" name="Google Shape;607;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08" name="Google Shape;608;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b="1" lang="en-IN" sz="2400" u="sng"/>
              <a:t>What are Privileged Instructions?</a:t>
            </a:r>
            <a:endParaRPr sz="2400"/>
          </a:p>
          <a:p>
            <a:pPr indent="-342900" lvl="0" marL="342900" rtl="0" algn="l">
              <a:spcBef>
                <a:spcPts val="444"/>
              </a:spcBef>
              <a:spcAft>
                <a:spcPts val="0"/>
              </a:spcAft>
              <a:buClr>
                <a:schemeClr val="dk1"/>
              </a:buClr>
              <a:buSzPct val="100000"/>
              <a:buChar char="•"/>
            </a:pPr>
            <a:r>
              <a:rPr lang="en-IN" sz="2400"/>
              <a:t>The Instructions that can run only in Kernel Mode are called Privileged Instructions </a:t>
            </a:r>
            <a:endParaRPr/>
          </a:p>
          <a:p>
            <a:pPr indent="-201930" lvl="0" marL="342900" rtl="0" algn="l">
              <a:spcBef>
                <a:spcPts val="444"/>
              </a:spcBef>
              <a:spcAft>
                <a:spcPts val="0"/>
              </a:spcAft>
              <a:buClr>
                <a:schemeClr val="dk1"/>
              </a:buClr>
              <a:buSzPct val="100000"/>
              <a:buNone/>
            </a:pPr>
            <a:r>
              <a:t/>
            </a:r>
            <a:endParaRPr sz="2400"/>
          </a:p>
          <a:p>
            <a:pPr indent="0" lvl="0" marL="0" rtl="0" algn="l">
              <a:spcBef>
                <a:spcPts val="444"/>
              </a:spcBef>
              <a:spcAft>
                <a:spcPts val="0"/>
              </a:spcAft>
              <a:buClr>
                <a:schemeClr val="dk1"/>
              </a:buClr>
              <a:buSzPct val="100000"/>
              <a:buNone/>
            </a:pPr>
            <a:r>
              <a:rPr b="1" lang="en-IN" sz="2400" u="sng"/>
              <a:t>Privileged instructions by VMs </a:t>
            </a:r>
            <a:endParaRPr/>
          </a:p>
          <a:p>
            <a:pPr indent="-342900" lvl="0" marL="342900" rtl="0" algn="l">
              <a:spcBef>
                <a:spcPts val="444"/>
              </a:spcBef>
              <a:spcAft>
                <a:spcPts val="0"/>
              </a:spcAft>
              <a:buClr>
                <a:schemeClr val="dk1"/>
              </a:buClr>
              <a:buSzPct val="100000"/>
              <a:buChar char="•"/>
            </a:pPr>
            <a:r>
              <a:rPr lang="en-IN" sz="2400" u="sng"/>
              <a:t>Execution of privileged instructions need full attention of CPU. </a:t>
            </a:r>
            <a:endParaRPr/>
          </a:p>
          <a:p>
            <a:pPr indent="-342900" lvl="0" marL="342900" rtl="0" algn="l">
              <a:spcBef>
                <a:spcPts val="444"/>
              </a:spcBef>
              <a:spcAft>
                <a:spcPts val="0"/>
              </a:spcAft>
              <a:buClr>
                <a:schemeClr val="dk1"/>
              </a:buClr>
              <a:buSzPct val="100000"/>
              <a:buChar char="•"/>
            </a:pPr>
            <a:r>
              <a:rPr lang="en-IN" sz="2400"/>
              <a:t>If not managed properly by the VMM</a:t>
            </a:r>
            <a:r>
              <a:rPr lang="en-IN" sz="2400" u="sng"/>
              <a:t>, will raise an exception resulting into system crash.</a:t>
            </a:r>
            <a:endParaRPr/>
          </a:p>
          <a:p>
            <a:pPr indent="0" lvl="0" marL="0" rtl="0" algn="l">
              <a:spcBef>
                <a:spcPts val="444"/>
              </a:spcBef>
              <a:spcAft>
                <a:spcPts val="0"/>
              </a:spcAft>
              <a:buClr>
                <a:schemeClr val="dk1"/>
              </a:buClr>
              <a:buSzPct val="100000"/>
              <a:buNone/>
            </a:pPr>
            <a:r>
              <a:t/>
            </a:r>
            <a:endParaRPr sz="2400"/>
          </a:p>
          <a:p>
            <a:pPr indent="0" lvl="0" marL="0" rtl="0" algn="l">
              <a:spcBef>
                <a:spcPts val="444"/>
              </a:spcBef>
              <a:spcAft>
                <a:spcPts val="0"/>
              </a:spcAft>
              <a:buClr>
                <a:schemeClr val="dk1"/>
              </a:buClr>
              <a:buSzPct val="100000"/>
              <a:buNone/>
            </a:pPr>
            <a:r>
              <a:rPr lang="en-IN" sz="2400"/>
              <a:t>Advantages:-</a:t>
            </a:r>
            <a:endParaRPr/>
          </a:p>
          <a:p>
            <a:pPr indent="-342900" lvl="0" marL="342900" rtl="0" algn="l">
              <a:spcBef>
                <a:spcPts val="444"/>
              </a:spcBef>
              <a:spcAft>
                <a:spcPts val="0"/>
              </a:spcAft>
              <a:buClr>
                <a:schemeClr val="dk1"/>
              </a:buClr>
              <a:buSzPct val="100000"/>
              <a:buChar char="•"/>
            </a:pPr>
            <a:r>
              <a:rPr lang="en-IN" sz="2400" u="sng"/>
              <a:t>Trapping and forwarding the privileged instructions to VMM </a:t>
            </a:r>
            <a:r>
              <a:rPr lang="en-IN" sz="2400"/>
              <a:t>helps in managing a system properly, thereby </a:t>
            </a:r>
            <a:endParaRPr sz="2400"/>
          </a:p>
          <a:p>
            <a:pPr indent="-285750" lvl="1" marL="742950" rtl="0" algn="l">
              <a:spcBef>
                <a:spcPts val="370"/>
              </a:spcBef>
              <a:spcAft>
                <a:spcPts val="0"/>
              </a:spcAft>
              <a:buClr>
                <a:schemeClr val="dk1"/>
              </a:buClr>
              <a:buSzPct val="100000"/>
              <a:buChar char="–"/>
            </a:pPr>
            <a:r>
              <a:rPr lang="en-IN" sz="2000" u="sng"/>
              <a:t>avoiding  various risks and </a:t>
            </a:r>
            <a:endParaRPr sz="2000" u="sng"/>
          </a:p>
          <a:p>
            <a:pPr indent="-285750" lvl="1" marL="742950" rtl="0" algn="l">
              <a:spcBef>
                <a:spcPts val="370"/>
              </a:spcBef>
              <a:spcAft>
                <a:spcPts val="0"/>
              </a:spcAft>
              <a:buClr>
                <a:schemeClr val="dk1"/>
              </a:buClr>
              <a:buSzPct val="100000"/>
              <a:buChar char="–"/>
            </a:pPr>
            <a:r>
              <a:rPr lang="en-IN" sz="2000" u="sng"/>
              <a:t>keeping individual virtual m/cs isolated.</a:t>
            </a:r>
            <a:endParaRPr/>
          </a:p>
          <a:p>
            <a:pPr indent="-168275" lvl="1" marL="742950" rtl="0" algn="l">
              <a:spcBef>
                <a:spcPts val="370"/>
              </a:spcBef>
              <a:spcAft>
                <a:spcPts val="0"/>
              </a:spcAft>
              <a:buClr>
                <a:schemeClr val="dk1"/>
              </a:buClr>
              <a:buSzPct val="100000"/>
              <a:buNone/>
            </a:pPr>
            <a:r>
              <a:t/>
            </a:r>
            <a:endParaRPr sz="2000" u="sng"/>
          </a:p>
        </p:txBody>
      </p:sp>
      <p:sp>
        <p:nvSpPr>
          <p:cNvPr id="614" name="Google Shape;614;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15" name="Google Shape;615;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16" name="Google Shape;616;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17" name="Google Shape;617;p63"/>
          <p:cNvSpPr txBox="1"/>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rPr lang="en-IN" sz="2800">
                <a:solidFill>
                  <a:schemeClr val="dk1"/>
                </a:solidFill>
                <a:latin typeface="Calibri"/>
                <a:ea typeface="Calibri"/>
                <a:cs typeface="Calibri"/>
                <a:sym typeface="Calibri"/>
              </a:rPr>
              <a:t>Hardware Abstraction Level(Privileged Instructions)</a:t>
            </a:r>
            <a:br>
              <a:rPr lang="en-IN" sz="2800">
                <a:solidFill>
                  <a:schemeClr val="dk1"/>
                </a:solidFill>
                <a:latin typeface="Calibri"/>
                <a:ea typeface="Calibri"/>
                <a:cs typeface="Calibri"/>
                <a:sym typeface="Calibri"/>
              </a:rPr>
            </a:br>
            <a:r>
              <a:rPr lang="en-IN" sz="2800">
                <a:solidFill>
                  <a:schemeClr val="dk1"/>
                </a:solidFill>
                <a:latin typeface="Calibri"/>
                <a:ea typeface="Calibri"/>
                <a:cs typeface="Calibri"/>
                <a:sym typeface="Calibri"/>
              </a:rPr>
              <a:t>WHAT?</a:t>
            </a:r>
            <a:endParaRPr sz="2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Hardware Abstraction Level(Privileged Instructions)</a:t>
            </a:r>
            <a:br>
              <a:rPr lang="en-IN" sz="2800"/>
            </a:br>
            <a:r>
              <a:rPr lang="en-IN" sz="2800"/>
              <a:t>HOW?</a:t>
            </a:r>
            <a:endParaRPr sz="2800"/>
          </a:p>
        </p:txBody>
      </p:sp>
      <p:sp>
        <p:nvSpPr>
          <p:cNvPr id="623" name="Google Shape;623;p64"/>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560"/>
              </a:spcBef>
              <a:spcAft>
                <a:spcPts val="0"/>
              </a:spcAft>
              <a:buClr>
                <a:schemeClr val="dk1"/>
              </a:buClr>
              <a:buSzPts val="2800"/>
              <a:buChar char="•"/>
            </a:pPr>
            <a:r>
              <a:rPr lang="en-IN" sz="2800"/>
              <a:t>Hardware Level virtualization needs </a:t>
            </a:r>
            <a:endParaRPr/>
          </a:p>
          <a:p>
            <a:pPr indent="-285750" lvl="1" marL="742950" rtl="0" algn="l">
              <a:spcBef>
                <a:spcPts val="480"/>
              </a:spcBef>
              <a:spcAft>
                <a:spcPts val="0"/>
              </a:spcAft>
              <a:buClr>
                <a:schemeClr val="dk1"/>
              </a:buClr>
              <a:buSzPts val="2400"/>
              <a:buChar char="–"/>
            </a:pPr>
            <a:r>
              <a:rPr lang="en-IN" sz="2400" u="sng"/>
              <a:t>trapping the execution of privileged instructions</a:t>
            </a:r>
            <a:r>
              <a:rPr lang="en-IN" sz="2400"/>
              <a:t> by the virtual m/c, </a:t>
            </a:r>
            <a:endParaRPr/>
          </a:p>
          <a:p>
            <a:pPr indent="-285750" lvl="1" marL="742950" rtl="0" algn="l">
              <a:spcBef>
                <a:spcPts val="480"/>
              </a:spcBef>
              <a:spcAft>
                <a:spcPts val="0"/>
              </a:spcAft>
              <a:buClr>
                <a:schemeClr val="dk1"/>
              </a:buClr>
              <a:buSzPts val="2400"/>
              <a:buChar char="–"/>
            </a:pPr>
            <a:r>
              <a:rPr lang="en-IN" sz="2400"/>
              <a:t>which must </a:t>
            </a:r>
            <a:r>
              <a:rPr lang="en-IN" sz="2400" u="sng"/>
              <a:t>pass these instructions to the VMM </a:t>
            </a:r>
            <a:r>
              <a:rPr lang="en-IN" sz="2400"/>
              <a:t>for being handled properly</a:t>
            </a:r>
            <a:endParaRPr/>
          </a:p>
          <a:p>
            <a:pPr indent="0" lvl="0" marL="0" rtl="0" algn="l">
              <a:spcBef>
                <a:spcPts val="560"/>
              </a:spcBef>
              <a:spcAft>
                <a:spcPts val="0"/>
              </a:spcAft>
              <a:buClr>
                <a:schemeClr val="dk1"/>
              </a:buClr>
              <a:buSzPts val="2800"/>
              <a:buNone/>
            </a:pPr>
            <a:r>
              <a:t/>
            </a:r>
            <a:endParaRPr sz="2800"/>
          </a:p>
        </p:txBody>
      </p:sp>
      <p:sp>
        <p:nvSpPr>
          <p:cNvPr id="624" name="Google Shape;62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25" name="Google Shape;62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26" name="Google Shape;62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lang="en-IN" sz="2800"/>
              <a:t>Hardware Abstraction Level(Privileged Instructions)</a:t>
            </a:r>
            <a:br>
              <a:rPr lang="en-IN" sz="2800"/>
            </a:br>
            <a:r>
              <a:rPr lang="en-IN" sz="2800"/>
              <a:t>HOW?</a:t>
            </a:r>
            <a:endParaRPr sz="2800"/>
          </a:p>
        </p:txBody>
      </p:sp>
      <p:sp>
        <p:nvSpPr>
          <p:cNvPr id="632" name="Google Shape;632;p65"/>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This is required because of the possible existence of multiple virtual machines, </a:t>
            </a:r>
            <a:endParaRPr sz="2400"/>
          </a:p>
          <a:p>
            <a:pPr indent="-285750" lvl="1" marL="742950" rtl="0" algn="l">
              <a:spcBef>
                <a:spcPts val="400"/>
              </a:spcBef>
              <a:spcAft>
                <a:spcPts val="0"/>
              </a:spcAft>
              <a:buClr>
                <a:schemeClr val="dk1"/>
              </a:buClr>
              <a:buSzPts val="2000"/>
              <a:buChar char="–"/>
            </a:pPr>
            <a:r>
              <a:rPr lang="en-IN" sz="2000"/>
              <a:t>each having its own OS that might issue </a:t>
            </a:r>
            <a:r>
              <a:rPr lang="en-IN" sz="2000" u="sng"/>
              <a:t>separate privileged instructions.</a:t>
            </a:r>
            <a:endParaRPr/>
          </a:p>
        </p:txBody>
      </p:sp>
      <p:sp>
        <p:nvSpPr>
          <p:cNvPr id="633" name="Google Shape;633;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34" name="Google Shape;634;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35" name="Google Shape;635;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Virtualization at Hardware Abstraction level : </a:t>
            </a:r>
            <a:endParaRPr/>
          </a:p>
        </p:txBody>
      </p:sp>
      <p:sp>
        <p:nvSpPr>
          <p:cNvPr id="641" name="Google Shape;641;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It supports multiple OSs and applications to be run simultaneously which require </a:t>
            </a:r>
            <a:endParaRPr/>
          </a:p>
          <a:p>
            <a:pPr indent="-285750" lvl="1" marL="742950" rtl="0" algn="l">
              <a:spcBef>
                <a:spcPts val="480"/>
              </a:spcBef>
              <a:spcAft>
                <a:spcPts val="0"/>
              </a:spcAft>
              <a:buClr>
                <a:schemeClr val="dk1"/>
              </a:buClr>
              <a:buSzPts val="2400"/>
              <a:buChar char="–"/>
            </a:pPr>
            <a:r>
              <a:rPr b="1" lang="en-IN" sz="2400"/>
              <a:t>no system reboot or dual-boot setup.</a:t>
            </a:r>
            <a:endParaRPr/>
          </a:p>
          <a:p>
            <a:pPr indent="-133350" lvl="1" marL="742950" rtl="0" algn="l">
              <a:spcBef>
                <a:spcPts val="48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lang="en-IN" sz="2400"/>
              <a:t>It gives the appearance of </a:t>
            </a:r>
            <a:endParaRPr/>
          </a:p>
          <a:p>
            <a:pPr indent="-285750" lvl="1" marL="742950" rtl="0" algn="l">
              <a:spcBef>
                <a:spcPts val="480"/>
              </a:spcBef>
              <a:spcAft>
                <a:spcPts val="0"/>
              </a:spcAft>
              <a:buClr>
                <a:schemeClr val="dk1"/>
              </a:buClr>
              <a:buSzPts val="2400"/>
              <a:buChar char="–"/>
            </a:pPr>
            <a:r>
              <a:rPr b="1" lang="en-IN" sz="2400"/>
              <a:t>multiple separate m/cs each of which can be used as a normal system.</a:t>
            </a:r>
            <a:endParaRPr/>
          </a:p>
          <a:p>
            <a:pPr indent="-190500" lvl="0" marL="342900" rtl="0" algn="l">
              <a:spcBef>
                <a:spcPts val="480"/>
              </a:spcBef>
              <a:spcAft>
                <a:spcPts val="0"/>
              </a:spcAft>
              <a:buClr>
                <a:schemeClr val="dk1"/>
              </a:buClr>
              <a:buSzPts val="2400"/>
              <a:buNone/>
            </a:pPr>
            <a:r>
              <a:t/>
            </a:r>
            <a:endParaRPr b="1" sz="2400"/>
          </a:p>
          <a:p>
            <a:pPr indent="-342900" lvl="0" marL="342900" rtl="0" algn="l">
              <a:spcBef>
                <a:spcPts val="480"/>
              </a:spcBef>
              <a:spcAft>
                <a:spcPts val="0"/>
              </a:spcAft>
              <a:buClr>
                <a:schemeClr val="dk1"/>
              </a:buClr>
              <a:buSzPts val="2400"/>
              <a:buChar char="•"/>
            </a:pPr>
            <a:r>
              <a:rPr b="1" lang="en-IN" sz="2400"/>
              <a:t>The degree of isolation is high, whereas </a:t>
            </a:r>
            <a:endParaRPr/>
          </a:p>
          <a:p>
            <a:pPr indent="-285750" lvl="1" marL="742950" rtl="0" algn="l">
              <a:spcBef>
                <a:spcPts val="480"/>
              </a:spcBef>
              <a:spcAft>
                <a:spcPts val="0"/>
              </a:spcAft>
              <a:buClr>
                <a:schemeClr val="dk1"/>
              </a:buClr>
              <a:buSzPts val="2400"/>
              <a:buChar char="–"/>
            </a:pPr>
            <a:r>
              <a:rPr b="1" lang="en-IN" sz="2400"/>
              <a:t>implementation is less risky and maintenance is easy.</a:t>
            </a:r>
            <a:endParaRPr/>
          </a:p>
        </p:txBody>
      </p:sp>
      <p:sp>
        <p:nvSpPr>
          <p:cNvPr id="642" name="Google Shape;642;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43" name="Google Shape;643;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44" name="Google Shape;644;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4.1) Virtual Machines</a:t>
            </a:r>
            <a:endParaRPr/>
          </a:p>
        </p:txBody>
      </p:sp>
      <p:sp>
        <p:nvSpPr>
          <p:cNvPr id="131" name="Google Shape;131;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p:txBody>
      </p:sp>
      <p:pic>
        <p:nvPicPr>
          <p:cNvPr id="132" name="Google Shape;132;p6"/>
          <p:cNvPicPr preferRelativeResize="0"/>
          <p:nvPr/>
        </p:nvPicPr>
        <p:blipFill rotWithShape="1">
          <a:blip r:embed="rId3">
            <a:alphaModFix/>
          </a:blip>
          <a:srcRect b="0" l="0" r="0" t="0"/>
          <a:stretch/>
        </p:blipFill>
        <p:spPr>
          <a:xfrm>
            <a:off x="467544" y="1695450"/>
            <a:ext cx="8136904" cy="4469854"/>
          </a:xfrm>
          <a:prstGeom prst="rect">
            <a:avLst/>
          </a:prstGeom>
          <a:noFill/>
          <a:ln>
            <a:noFill/>
          </a:ln>
        </p:spPr>
      </p:pic>
      <p:sp>
        <p:nvSpPr>
          <p:cNvPr id="133" name="Google Shape;13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34" name="Google Shape;13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35" name="Google Shape;13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Virtualization at Hardware Abstraction level: </a:t>
            </a:r>
            <a:endParaRPr/>
          </a:p>
        </p:txBody>
      </p:sp>
      <p:sp>
        <p:nvSpPr>
          <p:cNvPr id="650" name="Google Shape;650;p6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However, this technique permits you to have access to a raw computer </a:t>
            </a:r>
            <a:endParaRPr/>
          </a:p>
          <a:p>
            <a:pPr indent="-285750" lvl="1" marL="742950" rtl="0" algn="l">
              <a:spcBef>
                <a:spcPts val="480"/>
              </a:spcBef>
              <a:spcAft>
                <a:spcPts val="0"/>
              </a:spcAft>
              <a:buClr>
                <a:schemeClr val="dk1"/>
              </a:buClr>
              <a:buSzPts val="2400"/>
              <a:buChar char="–"/>
            </a:pPr>
            <a:r>
              <a:rPr lang="en-IN" sz="2400"/>
              <a:t>which requires a lot of time to be spent in the installation and administration of the virtual system </a:t>
            </a:r>
            <a:endParaRPr/>
          </a:p>
          <a:p>
            <a:pPr indent="-285750" lvl="1" marL="742950" rtl="0" algn="l">
              <a:spcBef>
                <a:spcPts val="480"/>
              </a:spcBef>
              <a:spcAft>
                <a:spcPts val="0"/>
              </a:spcAft>
              <a:buClr>
                <a:schemeClr val="dk1"/>
              </a:buClr>
              <a:buSzPts val="2400"/>
              <a:buChar char="–"/>
            </a:pPr>
            <a:r>
              <a:rPr lang="en-IN" sz="2400"/>
              <a:t>before you can think of testing or running applications.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t>In case the physical and virtual Oss are the same, </a:t>
            </a:r>
            <a:endParaRPr/>
          </a:p>
          <a:p>
            <a:pPr indent="-285750" lvl="1" marL="742950" rtl="0" algn="l">
              <a:spcBef>
                <a:spcPts val="480"/>
              </a:spcBef>
              <a:spcAft>
                <a:spcPts val="0"/>
              </a:spcAft>
              <a:buClr>
                <a:schemeClr val="dk1"/>
              </a:buClr>
              <a:buSzPts val="2400"/>
              <a:buChar char="–"/>
            </a:pPr>
            <a:r>
              <a:rPr b="1" lang="en-IN" sz="2400"/>
              <a:t>It results in </a:t>
            </a:r>
            <a:r>
              <a:rPr b="1" lang="en-IN" sz="2400" u="sng"/>
              <a:t>duplication of your efforts</a:t>
            </a:r>
            <a:r>
              <a:rPr b="1" lang="en-IN" sz="2400"/>
              <a:t>, which should be avoided for an efficient use of the system.</a:t>
            </a:r>
            <a:endParaRPr b="1" sz="2400"/>
          </a:p>
        </p:txBody>
      </p:sp>
      <p:sp>
        <p:nvSpPr>
          <p:cNvPr id="651" name="Google Shape;651;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52" name="Google Shape;652;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53" name="Google Shape;653;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Hardware Abstraction Level</a:t>
            </a:r>
            <a:endParaRPr/>
          </a:p>
        </p:txBody>
      </p:sp>
      <p:sp>
        <p:nvSpPr>
          <p:cNvPr id="659" name="Google Shape;659;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60000"/>
              </a:lnSpc>
              <a:spcBef>
                <a:spcPts val="0"/>
              </a:spcBef>
              <a:spcAft>
                <a:spcPts val="0"/>
              </a:spcAft>
              <a:buClr>
                <a:srgbClr val="66FFFF"/>
              </a:buClr>
              <a:buSzPts val="3200"/>
              <a:buChar char="•"/>
            </a:pPr>
            <a:r>
              <a:rPr b="1" lang="en-IN">
                <a:solidFill>
                  <a:srgbClr val="66FFFF"/>
                </a:solidFill>
              </a:rPr>
              <a:t>Advantage:</a:t>
            </a:r>
            <a:r>
              <a:rPr b="1" lang="en-IN"/>
              <a:t> has higher performance and good </a:t>
            </a:r>
            <a:r>
              <a:rPr b="1" lang="en-IN" u="sng"/>
              <a:t>application isolation</a:t>
            </a:r>
            <a:endParaRPr/>
          </a:p>
          <a:p>
            <a:pPr indent="-139700" lvl="0" marL="342900" rtl="0" algn="l">
              <a:lnSpc>
                <a:spcPct val="160000"/>
              </a:lnSpc>
              <a:spcBef>
                <a:spcPts val="640"/>
              </a:spcBef>
              <a:spcAft>
                <a:spcPts val="0"/>
              </a:spcAft>
              <a:buClr>
                <a:schemeClr val="dk1"/>
              </a:buClr>
              <a:buSzPts val="3200"/>
              <a:buNone/>
            </a:pPr>
            <a:r>
              <a:t/>
            </a:r>
            <a:endParaRPr b="1"/>
          </a:p>
          <a:p>
            <a:pPr indent="-342900" lvl="0" marL="342900" rtl="0" algn="l">
              <a:lnSpc>
                <a:spcPct val="160000"/>
              </a:lnSpc>
              <a:spcBef>
                <a:spcPts val="640"/>
              </a:spcBef>
              <a:spcAft>
                <a:spcPts val="0"/>
              </a:spcAft>
              <a:buClr>
                <a:srgbClr val="66FFFF"/>
              </a:buClr>
              <a:buSzPts val="3200"/>
              <a:buChar char="•"/>
            </a:pPr>
            <a:r>
              <a:rPr b="1" lang="en-IN">
                <a:solidFill>
                  <a:srgbClr val="66FFFF"/>
                </a:solidFill>
              </a:rPr>
              <a:t>Shortcoming &amp; limitation:</a:t>
            </a:r>
            <a:r>
              <a:rPr b="1" lang="en-IN"/>
              <a:t> very expensive to implement (complexity)</a:t>
            </a:r>
            <a:endParaRPr/>
          </a:p>
          <a:p>
            <a:pPr indent="-139700" lvl="0" marL="342900" rtl="0" algn="l">
              <a:lnSpc>
                <a:spcPct val="160000"/>
              </a:lnSpc>
              <a:spcBef>
                <a:spcPts val="640"/>
              </a:spcBef>
              <a:spcAft>
                <a:spcPts val="0"/>
              </a:spcAft>
              <a:buClr>
                <a:schemeClr val="dk1"/>
              </a:buClr>
              <a:buSzPts val="3200"/>
              <a:buNone/>
            </a:pPr>
            <a:r>
              <a:t/>
            </a:r>
            <a:endParaRPr i="1"/>
          </a:p>
          <a:p>
            <a:pPr indent="-139700" lvl="0" marL="342900" rtl="0" algn="l">
              <a:spcBef>
                <a:spcPts val="640"/>
              </a:spcBef>
              <a:spcAft>
                <a:spcPts val="0"/>
              </a:spcAft>
              <a:buClr>
                <a:schemeClr val="dk1"/>
              </a:buClr>
              <a:buSzPts val="3200"/>
              <a:buNone/>
            </a:pPr>
            <a:r>
              <a:t/>
            </a:r>
            <a:endParaRPr/>
          </a:p>
        </p:txBody>
      </p:sp>
      <p:sp>
        <p:nvSpPr>
          <p:cNvPr id="660" name="Google Shape;660;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61" name="Google Shape;661;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62" name="Google Shape;662;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Virtualization at Operating System level: </a:t>
            </a:r>
            <a:endParaRPr/>
          </a:p>
        </p:txBody>
      </p:sp>
      <p:sp>
        <p:nvSpPr>
          <p:cNvPr id="668" name="Google Shape;668;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To overcome the </a:t>
            </a:r>
            <a:r>
              <a:rPr lang="en-IN" sz="2400">
                <a:solidFill>
                  <a:srgbClr val="FF0000"/>
                </a:solidFill>
              </a:rPr>
              <a:t>issues of redundancy </a:t>
            </a:r>
            <a:r>
              <a:rPr lang="en-IN" sz="2400"/>
              <a:t>and time consumption </a:t>
            </a:r>
            <a:endParaRPr/>
          </a:p>
          <a:p>
            <a:pPr indent="-285750" lvl="1" marL="742950" rtl="0" algn="l">
              <a:spcBef>
                <a:spcPts val="400"/>
              </a:spcBef>
              <a:spcAft>
                <a:spcPts val="0"/>
              </a:spcAft>
              <a:buClr>
                <a:schemeClr val="dk1"/>
              </a:buClr>
              <a:buSzPts val="2000"/>
              <a:buChar char="–"/>
            </a:pPr>
            <a:r>
              <a:rPr lang="en-IN" sz="2000"/>
              <a:t>we implement virtualization at a higher level, i.e. virtualization at the level of the OS.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t>In case the physical and virtual Oss are the same, </a:t>
            </a:r>
            <a:endParaRPr/>
          </a:p>
          <a:p>
            <a:pPr indent="-285750" lvl="1" marL="742950" rtl="0" algn="l">
              <a:spcBef>
                <a:spcPts val="400"/>
              </a:spcBef>
              <a:spcAft>
                <a:spcPts val="0"/>
              </a:spcAft>
              <a:buClr>
                <a:schemeClr val="dk1"/>
              </a:buClr>
              <a:buSzPts val="2000"/>
              <a:buChar char="–"/>
            </a:pPr>
            <a:r>
              <a:rPr lang="en-IN" sz="2000"/>
              <a:t>It results in </a:t>
            </a:r>
            <a:r>
              <a:rPr lang="en-IN" sz="2000" u="sng"/>
              <a:t>duplication of your efforts</a:t>
            </a:r>
            <a:r>
              <a:rPr lang="en-IN" sz="2000"/>
              <a:t>, which should be avoided for an efficient use of the system.</a:t>
            </a:r>
            <a:endParaRPr/>
          </a:p>
          <a:p>
            <a:pPr indent="-190500" lvl="0" marL="342900" rtl="0" algn="l">
              <a:spcBef>
                <a:spcPts val="480"/>
              </a:spcBef>
              <a:spcAft>
                <a:spcPts val="0"/>
              </a:spcAft>
              <a:buClr>
                <a:schemeClr val="dk1"/>
              </a:buClr>
              <a:buSzPts val="2400"/>
              <a:buNone/>
            </a:pPr>
            <a:r>
              <a:t/>
            </a:r>
            <a:endParaRPr sz="2400"/>
          </a:p>
        </p:txBody>
      </p:sp>
      <p:sp>
        <p:nvSpPr>
          <p:cNvPr id="669" name="Google Shape;669;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70" name="Google Shape;670;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71" name="Google Shape;671;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72" name="Google Shape;672;p69"/>
          <p:cNvSpPr/>
          <p:nvPr/>
        </p:nvSpPr>
        <p:spPr>
          <a:xfrm>
            <a:off x="5220072" y="1988840"/>
            <a:ext cx="864096" cy="2232248"/>
          </a:xfrm>
          <a:prstGeom prst="curvedLef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Virtualization at Operating System level: </a:t>
            </a:r>
            <a:endParaRPr/>
          </a:p>
        </p:txBody>
      </p:sp>
      <p:sp>
        <p:nvSpPr>
          <p:cNvPr id="678" name="Google Shape;678;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0"/>
              </a:spcBef>
              <a:spcAft>
                <a:spcPts val="0"/>
              </a:spcAft>
              <a:buClr>
                <a:schemeClr val="dk1"/>
              </a:buClr>
              <a:buSzPts val="2600"/>
              <a:buChar char="•"/>
            </a:pPr>
            <a:r>
              <a:rPr lang="en-IN" sz="2600"/>
              <a:t>It is an “</a:t>
            </a:r>
            <a:r>
              <a:rPr b="1" lang="en-IN" sz="2600" u="sng">
                <a:solidFill>
                  <a:srgbClr val="FF0000"/>
                </a:solidFill>
              </a:rPr>
              <a:t>abstraction layer between traditional OS and user applications.” </a:t>
            </a:r>
            <a:endParaRPr/>
          </a:p>
          <a:p>
            <a:pPr indent="-177800" lvl="0" marL="342900" rtl="0" algn="l">
              <a:lnSpc>
                <a:spcPct val="110000"/>
              </a:lnSpc>
              <a:spcBef>
                <a:spcPts val="520"/>
              </a:spcBef>
              <a:spcAft>
                <a:spcPts val="0"/>
              </a:spcAft>
              <a:buClr>
                <a:schemeClr val="dk1"/>
              </a:buClr>
              <a:buSzPts val="2600"/>
              <a:buNone/>
            </a:pPr>
            <a:r>
              <a:t/>
            </a:r>
            <a:endParaRPr sz="2600"/>
          </a:p>
          <a:p>
            <a:pPr indent="-177800" lvl="0" marL="342900" rtl="0" algn="l">
              <a:lnSpc>
                <a:spcPct val="110000"/>
              </a:lnSpc>
              <a:spcBef>
                <a:spcPts val="520"/>
              </a:spcBef>
              <a:spcAft>
                <a:spcPts val="0"/>
              </a:spcAft>
              <a:buClr>
                <a:schemeClr val="dk1"/>
              </a:buClr>
              <a:buSzPts val="2600"/>
              <a:buNone/>
            </a:pPr>
            <a:r>
              <a:t/>
            </a:r>
            <a:endParaRPr sz="2600"/>
          </a:p>
        </p:txBody>
      </p:sp>
      <p:sp>
        <p:nvSpPr>
          <p:cNvPr id="679" name="Google Shape;679;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80" name="Google Shape;680;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81" name="Google Shape;681;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Virtualization at Operating System level: </a:t>
            </a:r>
            <a:endParaRPr/>
          </a:p>
        </p:txBody>
      </p:sp>
      <p:sp>
        <p:nvSpPr>
          <p:cNvPr id="687" name="Google Shape;687;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10000"/>
              </a:lnSpc>
              <a:spcBef>
                <a:spcPts val="0"/>
              </a:spcBef>
              <a:spcAft>
                <a:spcPts val="0"/>
              </a:spcAft>
              <a:buClr>
                <a:schemeClr val="dk1"/>
              </a:buClr>
              <a:buSzPts val="2600"/>
              <a:buChar char="•"/>
            </a:pPr>
            <a:r>
              <a:rPr lang="en-IN" sz="2600"/>
              <a:t>Typical systems: Jail / Virtual Environment / Ensim's VPS / FVM</a:t>
            </a:r>
            <a:endParaRPr/>
          </a:p>
          <a:p>
            <a:pPr indent="-190500" lvl="0" marL="342900" rtl="0" algn="l">
              <a:lnSpc>
                <a:spcPct val="110000"/>
              </a:lnSpc>
              <a:spcBef>
                <a:spcPts val="480"/>
              </a:spcBef>
              <a:spcAft>
                <a:spcPts val="0"/>
              </a:spcAft>
              <a:buClr>
                <a:schemeClr val="dk1"/>
              </a:buClr>
              <a:buSzPts val="2400"/>
              <a:buNone/>
            </a:pPr>
            <a:r>
              <a:t/>
            </a:r>
            <a:endParaRPr sz="2400"/>
          </a:p>
          <a:p>
            <a:pPr indent="-139700" lvl="0" marL="342900" rtl="0" algn="l">
              <a:spcBef>
                <a:spcPts val="640"/>
              </a:spcBef>
              <a:spcAft>
                <a:spcPts val="0"/>
              </a:spcAft>
              <a:buClr>
                <a:schemeClr val="dk1"/>
              </a:buClr>
              <a:buSzPts val="3200"/>
              <a:buNone/>
            </a:pPr>
            <a:r>
              <a:t/>
            </a:r>
            <a:endParaRPr/>
          </a:p>
        </p:txBody>
      </p:sp>
      <p:sp>
        <p:nvSpPr>
          <p:cNvPr id="688" name="Google Shape;688;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89" name="Google Shape;689;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90" name="Google Shape;690;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Traditional Virtualization</a:t>
            </a:r>
            <a:endParaRPr/>
          </a:p>
        </p:txBody>
      </p:sp>
      <p:sp>
        <p:nvSpPr>
          <p:cNvPr id="696" name="Google Shape;696;p72"/>
          <p:cNvSpPr txBox="1"/>
          <p:nvPr>
            <p:ph idx="1" type="body"/>
          </p:nvPr>
        </p:nvSpPr>
        <p:spPr>
          <a:xfrm>
            <a:off x="251520" y="1340768"/>
            <a:ext cx="4826768" cy="4785395"/>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spcBef>
                <a:spcPts val="0"/>
              </a:spcBef>
              <a:spcAft>
                <a:spcPts val="0"/>
              </a:spcAft>
              <a:buClr>
                <a:schemeClr val="dk1"/>
              </a:buClr>
              <a:buSzPct val="100000"/>
              <a:buNone/>
            </a:pPr>
            <a:r>
              <a:rPr lang="en-IN"/>
              <a:t>•Server is the physical server that is used to host multiple virtual machines. </a:t>
            </a:r>
            <a:endParaRPr/>
          </a:p>
          <a:p>
            <a:pPr indent="0" lvl="0" marL="0" rtl="0" algn="l">
              <a:spcBef>
                <a:spcPts val="400"/>
              </a:spcBef>
              <a:spcAft>
                <a:spcPts val="0"/>
              </a:spcAft>
              <a:buClr>
                <a:schemeClr val="dk1"/>
              </a:buClr>
              <a:buSzPct val="100000"/>
              <a:buNone/>
            </a:pPr>
            <a:r>
              <a:t/>
            </a:r>
            <a:endParaRPr/>
          </a:p>
          <a:p>
            <a:pPr indent="0" lvl="0" marL="0" rtl="0" algn="l">
              <a:spcBef>
                <a:spcPts val="400"/>
              </a:spcBef>
              <a:spcAft>
                <a:spcPts val="0"/>
              </a:spcAft>
              <a:buClr>
                <a:schemeClr val="dk1"/>
              </a:buClr>
              <a:buSzPct val="100000"/>
              <a:buNone/>
            </a:pPr>
            <a:r>
              <a:rPr lang="en-IN"/>
              <a:t>•Host OS is the base machine such as Linux or Windows. </a:t>
            </a:r>
            <a:endParaRPr/>
          </a:p>
          <a:p>
            <a:pPr indent="0" lvl="0" marL="0" rtl="0" algn="l">
              <a:spcBef>
                <a:spcPts val="400"/>
              </a:spcBef>
              <a:spcAft>
                <a:spcPts val="0"/>
              </a:spcAft>
              <a:buClr>
                <a:schemeClr val="dk1"/>
              </a:buClr>
              <a:buSzPct val="100000"/>
              <a:buNone/>
            </a:pPr>
            <a:r>
              <a:t/>
            </a:r>
            <a:endParaRPr/>
          </a:p>
          <a:p>
            <a:pPr indent="0" lvl="0" marL="0" rtl="0" algn="l">
              <a:spcBef>
                <a:spcPts val="400"/>
              </a:spcBef>
              <a:spcAft>
                <a:spcPts val="0"/>
              </a:spcAft>
              <a:buClr>
                <a:schemeClr val="dk1"/>
              </a:buClr>
              <a:buSzPct val="100000"/>
              <a:buNone/>
            </a:pPr>
            <a:r>
              <a:rPr lang="en-IN"/>
              <a:t>•Hypervisor is either VMWare or Windows Hyper V that is used to host virtual machines. </a:t>
            </a:r>
            <a:endParaRPr/>
          </a:p>
          <a:p>
            <a:pPr indent="0" lvl="0" marL="0" rtl="0" algn="l">
              <a:spcBef>
                <a:spcPts val="400"/>
              </a:spcBef>
              <a:spcAft>
                <a:spcPts val="0"/>
              </a:spcAft>
              <a:buClr>
                <a:schemeClr val="dk1"/>
              </a:buClr>
              <a:buSzPct val="100000"/>
              <a:buNone/>
            </a:pPr>
            <a:r>
              <a:t/>
            </a:r>
            <a:endParaRPr/>
          </a:p>
          <a:p>
            <a:pPr indent="0" lvl="0" marL="0" rtl="0" algn="l">
              <a:spcBef>
                <a:spcPts val="400"/>
              </a:spcBef>
              <a:spcAft>
                <a:spcPts val="0"/>
              </a:spcAft>
              <a:buClr>
                <a:schemeClr val="dk1"/>
              </a:buClr>
              <a:buSzPct val="100000"/>
              <a:buNone/>
            </a:pPr>
            <a:r>
              <a:rPr lang="en-IN"/>
              <a:t>•</a:t>
            </a:r>
            <a:r>
              <a:rPr lang="en-IN" u="sng"/>
              <a:t>One would then install multiple operating systems as virtual machines on top of the existing hypervisor as Guest OS. </a:t>
            </a:r>
            <a:endParaRPr/>
          </a:p>
          <a:p>
            <a:pPr indent="0" lvl="0" marL="0" rtl="0" algn="l">
              <a:spcBef>
                <a:spcPts val="400"/>
              </a:spcBef>
              <a:spcAft>
                <a:spcPts val="0"/>
              </a:spcAft>
              <a:buClr>
                <a:schemeClr val="dk1"/>
              </a:buClr>
              <a:buSzPct val="100000"/>
              <a:buNone/>
            </a:pPr>
            <a:r>
              <a:t/>
            </a:r>
            <a:endParaRPr u="sng"/>
          </a:p>
          <a:p>
            <a:pPr indent="0" lvl="0" marL="0" rtl="0" algn="l">
              <a:spcBef>
                <a:spcPts val="400"/>
              </a:spcBef>
              <a:spcAft>
                <a:spcPts val="0"/>
              </a:spcAft>
              <a:buClr>
                <a:schemeClr val="dk1"/>
              </a:buClr>
              <a:buSzPct val="100000"/>
              <a:buNone/>
            </a:pPr>
            <a:r>
              <a:rPr lang="en-IN"/>
              <a:t>•</a:t>
            </a:r>
            <a:r>
              <a:rPr lang="en-IN" u="sng"/>
              <a:t>One would then host your applications on top of each Guest OS. </a:t>
            </a:r>
            <a:endParaRPr/>
          </a:p>
          <a:p>
            <a:pPr indent="-215900" lvl="0" marL="342900" rtl="0" algn="l">
              <a:spcBef>
                <a:spcPts val="400"/>
              </a:spcBef>
              <a:spcAft>
                <a:spcPts val="0"/>
              </a:spcAft>
              <a:buClr>
                <a:schemeClr val="dk1"/>
              </a:buClr>
              <a:buSzPct val="100000"/>
              <a:buNone/>
            </a:pPr>
            <a:r>
              <a:t/>
            </a:r>
            <a:endParaRPr/>
          </a:p>
        </p:txBody>
      </p:sp>
      <p:sp>
        <p:nvSpPr>
          <p:cNvPr id="697" name="Google Shape;697;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698" name="Google Shape;698;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699" name="Google Shape;699;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700" name="Google Shape;700;p72"/>
          <p:cNvPicPr preferRelativeResize="0"/>
          <p:nvPr/>
        </p:nvPicPr>
        <p:blipFill rotWithShape="1">
          <a:blip r:embed="rId3">
            <a:alphaModFix/>
          </a:blip>
          <a:srcRect b="0" l="0" r="0" t="0"/>
          <a:stretch/>
        </p:blipFill>
        <p:spPr>
          <a:xfrm>
            <a:off x="5076056" y="1771650"/>
            <a:ext cx="3886200" cy="3817590"/>
          </a:xfrm>
          <a:prstGeom prst="rect">
            <a:avLst/>
          </a:prstGeom>
          <a:noFill/>
          <a:ln>
            <a:noFill/>
          </a:ln>
        </p:spPr>
      </p:pic>
      <p:sp>
        <p:nvSpPr>
          <p:cNvPr id="701" name="Google Shape;701;p72"/>
          <p:cNvSpPr/>
          <p:nvPr/>
        </p:nvSpPr>
        <p:spPr>
          <a:xfrm>
            <a:off x="1835696" y="3680445"/>
            <a:ext cx="648072" cy="763524"/>
          </a:xfrm>
          <a:custGeom>
            <a:rect b="b" l="l" r="r" t="t"/>
            <a:pathLst>
              <a:path extrusionOk="0" h="120000" w="120000">
                <a:moveTo>
                  <a:pt x="7500" y="60000"/>
                </a:moveTo>
                <a:lnTo>
                  <a:pt x="7500" y="60000"/>
                </a:lnTo>
                <a:cubicBezTo>
                  <a:pt x="7500" y="32852"/>
                  <a:pt x="27357" y="9985"/>
                  <a:pt x="53741" y="6748"/>
                </a:cubicBezTo>
                <a:cubicBezTo>
                  <a:pt x="80126" y="3512"/>
                  <a:pt x="104717" y="20927"/>
                  <a:pt x="111008" y="47304"/>
                </a:cubicBezTo>
                <a:lnTo>
                  <a:pt x="118346" y="47304"/>
                </a:lnTo>
                <a:lnTo>
                  <a:pt x="105000" y="60000"/>
                </a:lnTo>
                <a:lnTo>
                  <a:pt x="88346" y="47304"/>
                </a:lnTo>
                <a:lnTo>
                  <a:pt x="95648" y="47304"/>
                </a:lnTo>
                <a:lnTo>
                  <a:pt x="95648" y="47304"/>
                </a:lnTo>
                <a:cubicBezTo>
                  <a:pt x="89925" y="28189"/>
                  <a:pt x="72313" y="16446"/>
                  <a:pt x="54107" y="19606"/>
                </a:cubicBezTo>
                <a:cubicBezTo>
                  <a:pt x="35900" y="22766"/>
                  <a:pt x="22500" y="39892"/>
                  <a:pt x="22500" y="60000"/>
                </a:cubicBez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72"/>
          <p:cNvSpPr/>
          <p:nvPr/>
        </p:nvSpPr>
        <p:spPr>
          <a:xfrm>
            <a:off x="2627784" y="3680445"/>
            <a:ext cx="648072" cy="763524"/>
          </a:xfrm>
          <a:custGeom>
            <a:rect b="b" l="l" r="r" t="t"/>
            <a:pathLst>
              <a:path extrusionOk="0" h="120000" w="120000">
                <a:moveTo>
                  <a:pt x="7500" y="60000"/>
                </a:moveTo>
                <a:lnTo>
                  <a:pt x="7500" y="60000"/>
                </a:lnTo>
                <a:cubicBezTo>
                  <a:pt x="7500" y="32852"/>
                  <a:pt x="27357" y="9985"/>
                  <a:pt x="53741" y="6748"/>
                </a:cubicBezTo>
                <a:cubicBezTo>
                  <a:pt x="80126" y="3512"/>
                  <a:pt x="104717" y="20927"/>
                  <a:pt x="111008" y="47304"/>
                </a:cubicBezTo>
                <a:lnTo>
                  <a:pt x="118346" y="47304"/>
                </a:lnTo>
                <a:lnTo>
                  <a:pt x="105000" y="60000"/>
                </a:lnTo>
                <a:lnTo>
                  <a:pt x="88346" y="47304"/>
                </a:lnTo>
                <a:lnTo>
                  <a:pt x="95648" y="47304"/>
                </a:lnTo>
                <a:lnTo>
                  <a:pt x="95648" y="47304"/>
                </a:lnTo>
                <a:cubicBezTo>
                  <a:pt x="89925" y="28189"/>
                  <a:pt x="72313" y="16446"/>
                  <a:pt x="54107" y="19606"/>
                </a:cubicBezTo>
                <a:cubicBezTo>
                  <a:pt x="35900" y="22766"/>
                  <a:pt x="22500" y="39892"/>
                  <a:pt x="22500" y="60000"/>
                </a:cubicBez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72"/>
          <p:cNvSpPr/>
          <p:nvPr/>
        </p:nvSpPr>
        <p:spPr>
          <a:xfrm>
            <a:off x="3428256" y="3680445"/>
            <a:ext cx="648072" cy="763524"/>
          </a:xfrm>
          <a:custGeom>
            <a:rect b="b" l="l" r="r" t="t"/>
            <a:pathLst>
              <a:path extrusionOk="0" h="120000" w="120000">
                <a:moveTo>
                  <a:pt x="7500" y="60000"/>
                </a:moveTo>
                <a:lnTo>
                  <a:pt x="7500" y="60000"/>
                </a:lnTo>
                <a:cubicBezTo>
                  <a:pt x="7500" y="32852"/>
                  <a:pt x="27357" y="9985"/>
                  <a:pt x="53741" y="6748"/>
                </a:cubicBezTo>
                <a:cubicBezTo>
                  <a:pt x="80126" y="3512"/>
                  <a:pt x="104717" y="20927"/>
                  <a:pt x="111008" y="47304"/>
                </a:cubicBezTo>
                <a:lnTo>
                  <a:pt x="118346" y="47304"/>
                </a:lnTo>
                <a:lnTo>
                  <a:pt x="105000" y="60000"/>
                </a:lnTo>
                <a:lnTo>
                  <a:pt x="88346" y="47304"/>
                </a:lnTo>
                <a:lnTo>
                  <a:pt x="95648" y="47304"/>
                </a:lnTo>
                <a:lnTo>
                  <a:pt x="95648" y="47304"/>
                </a:lnTo>
                <a:cubicBezTo>
                  <a:pt x="89925" y="28189"/>
                  <a:pt x="72313" y="16446"/>
                  <a:pt x="54107" y="19606"/>
                </a:cubicBezTo>
                <a:cubicBezTo>
                  <a:pt x="35900" y="22766"/>
                  <a:pt x="22500" y="39892"/>
                  <a:pt x="22500" y="60000"/>
                </a:cubicBez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72"/>
          <p:cNvSpPr/>
          <p:nvPr/>
        </p:nvSpPr>
        <p:spPr>
          <a:xfrm>
            <a:off x="1043608" y="5949280"/>
            <a:ext cx="978408" cy="484632"/>
          </a:xfrm>
          <a:prstGeom prst="striped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72"/>
          <p:cNvSpPr/>
          <p:nvPr/>
        </p:nvSpPr>
        <p:spPr>
          <a:xfrm>
            <a:off x="2272300" y="5859364"/>
            <a:ext cx="978408" cy="484632"/>
          </a:xfrm>
          <a:prstGeom prst="striped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72"/>
          <p:cNvSpPr/>
          <p:nvPr/>
        </p:nvSpPr>
        <p:spPr>
          <a:xfrm>
            <a:off x="3715771" y="5759206"/>
            <a:ext cx="978408" cy="484632"/>
          </a:xfrm>
          <a:prstGeom prst="striped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457200" y="44624"/>
            <a:ext cx="8229600" cy="3460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Dockers</a:t>
            </a:r>
            <a:endParaRPr b="1"/>
          </a:p>
        </p:txBody>
      </p:sp>
      <p:sp>
        <p:nvSpPr>
          <p:cNvPr id="712" name="Google Shape;712;p73"/>
          <p:cNvSpPr txBox="1"/>
          <p:nvPr>
            <p:ph idx="1" type="body"/>
          </p:nvPr>
        </p:nvSpPr>
        <p:spPr>
          <a:xfrm>
            <a:off x="467544" y="620688"/>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Dockers containers are </a:t>
            </a:r>
            <a:r>
              <a:rPr b="1" lang="en-IN" sz="2400"/>
              <a:t>analogous to physical containers that you can use to store, package, and transport goods.</a:t>
            </a:r>
            <a:endParaRPr/>
          </a:p>
          <a:p>
            <a:pPr indent="-342900" lvl="0" marL="342900" rtl="0" algn="l">
              <a:spcBef>
                <a:spcPts val="480"/>
              </a:spcBef>
              <a:spcAft>
                <a:spcPts val="0"/>
              </a:spcAft>
              <a:buClr>
                <a:schemeClr val="dk1"/>
              </a:buClr>
              <a:buSzPts val="2400"/>
              <a:buChar char="•"/>
            </a:pPr>
            <a:r>
              <a:rPr lang="en-IN" sz="2400"/>
              <a:t>But instead of tangible goods, they’re containers for software applications. </a:t>
            </a:r>
            <a:endParaRPr/>
          </a:p>
          <a:p>
            <a:pPr indent="-190500" lvl="0" marL="342900" rtl="0" algn="l">
              <a:spcBef>
                <a:spcPts val="480"/>
              </a:spcBef>
              <a:spcAft>
                <a:spcPts val="0"/>
              </a:spcAft>
              <a:buClr>
                <a:schemeClr val="dk1"/>
              </a:buClr>
              <a:buSzPts val="2400"/>
              <a:buNone/>
            </a:pPr>
            <a:r>
              <a:t/>
            </a:r>
            <a:endParaRPr sz="2400"/>
          </a:p>
        </p:txBody>
      </p:sp>
      <p:pic>
        <p:nvPicPr>
          <p:cNvPr id="713" name="Google Shape;713;p73"/>
          <p:cNvPicPr preferRelativeResize="0"/>
          <p:nvPr/>
        </p:nvPicPr>
        <p:blipFill rotWithShape="1">
          <a:blip r:embed="rId3">
            <a:alphaModFix/>
          </a:blip>
          <a:srcRect b="0" l="0" r="0" t="0"/>
          <a:stretch/>
        </p:blipFill>
        <p:spPr>
          <a:xfrm>
            <a:off x="1403648" y="2348880"/>
            <a:ext cx="6840760" cy="397880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4"/>
          <p:cNvSpPr txBox="1"/>
          <p:nvPr>
            <p:ph type="title"/>
          </p:nvPr>
        </p:nvSpPr>
        <p:spPr>
          <a:xfrm>
            <a:off x="457200" y="-27384"/>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IN"/>
              <a:t>Dockers</a:t>
            </a:r>
            <a:endParaRPr b="1"/>
          </a:p>
        </p:txBody>
      </p:sp>
      <p:sp>
        <p:nvSpPr>
          <p:cNvPr id="719" name="Google Shape;719;p74"/>
          <p:cNvSpPr txBox="1"/>
          <p:nvPr>
            <p:ph idx="1" type="body"/>
          </p:nvPr>
        </p:nvSpPr>
        <p:spPr>
          <a:xfrm>
            <a:off x="323528" y="620688"/>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container is an environment that </a:t>
            </a:r>
            <a:r>
              <a:rPr b="1" lang="en-IN" sz="2400"/>
              <a:t>runs an application that is not dependent on the operating system.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 docker container is a portable unit of software—</a:t>
            </a:r>
            <a:endParaRPr/>
          </a:p>
          <a:p>
            <a:pPr indent="-342900" lvl="0" marL="342900" rtl="0" algn="l">
              <a:spcBef>
                <a:spcPts val="480"/>
              </a:spcBef>
              <a:spcAft>
                <a:spcPts val="0"/>
              </a:spcAft>
              <a:buClr>
                <a:schemeClr val="dk1"/>
              </a:buClr>
              <a:buSzPts val="2400"/>
              <a:buChar char="•"/>
            </a:pPr>
            <a:r>
              <a:rPr lang="en-IN" sz="2400"/>
              <a:t>that has the application</a:t>
            </a:r>
            <a:endParaRPr/>
          </a:p>
          <a:p>
            <a:pPr indent="-342900" lvl="0" marL="342900" rtl="0" algn="l">
              <a:spcBef>
                <a:spcPts val="480"/>
              </a:spcBef>
              <a:spcAft>
                <a:spcPts val="0"/>
              </a:spcAft>
              <a:buClr>
                <a:schemeClr val="dk1"/>
              </a:buClr>
              <a:buSzPts val="2400"/>
              <a:buChar char="•"/>
            </a:pPr>
            <a:r>
              <a:rPr lang="en-IN" sz="2400"/>
              <a:t>along with the associated dependency and configuration.</a:t>
            </a:r>
            <a:endParaRPr sz="2400"/>
          </a:p>
        </p:txBody>
      </p:sp>
      <p:pic>
        <p:nvPicPr>
          <p:cNvPr id="720" name="Google Shape;720;p74"/>
          <p:cNvPicPr preferRelativeResize="0"/>
          <p:nvPr/>
        </p:nvPicPr>
        <p:blipFill rotWithShape="1">
          <a:blip r:embed="rId3">
            <a:alphaModFix/>
          </a:blip>
          <a:srcRect b="0" l="51418" r="0" t="0"/>
          <a:stretch/>
        </p:blipFill>
        <p:spPr>
          <a:xfrm>
            <a:off x="2339752" y="3151718"/>
            <a:ext cx="4932039" cy="37062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5"/>
          <p:cNvSpPr txBox="1"/>
          <p:nvPr>
            <p:ph type="title"/>
          </p:nvPr>
        </p:nvSpPr>
        <p:spPr>
          <a:xfrm>
            <a:off x="457200" y="274638"/>
            <a:ext cx="8229600" cy="56207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What is a Container?</a:t>
            </a:r>
            <a:endParaRPr sz="3200"/>
          </a:p>
        </p:txBody>
      </p:sp>
      <p:sp>
        <p:nvSpPr>
          <p:cNvPr id="726" name="Google Shape;726;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The kernel of the host operating system </a:t>
            </a:r>
            <a:endParaRPr b="1" sz="2400"/>
          </a:p>
          <a:p>
            <a:pPr indent="-342900" lvl="0" marL="342900" rtl="0" algn="l">
              <a:spcBef>
                <a:spcPts val="480"/>
              </a:spcBef>
              <a:spcAft>
                <a:spcPts val="0"/>
              </a:spcAft>
              <a:buClr>
                <a:schemeClr val="dk1"/>
              </a:buClr>
              <a:buSzPts val="2400"/>
              <a:buChar char="•"/>
            </a:pPr>
            <a:r>
              <a:rPr b="1" lang="en-IN" sz="2400"/>
              <a:t>serves the needs of running different functions of an app, separated into containers. </a:t>
            </a:r>
            <a:endParaRPr b="1" sz="2400"/>
          </a:p>
          <a:p>
            <a:pPr indent="-190500" lvl="0" marL="342900" rtl="0" algn="l">
              <a:spcBef>
                <a:spcPts val="480"/>
              </a:spcBef>
              <a:spcAft>
                <a:spcPts val="0"/>
              </a:spcAft>
              <a:buClr>
                <a:schemeClr val="dk1"/>
              </a:buClr>
              <a:buSzPts val="2400"/>
              <a:buNone/>
            </a:pPr>
            <a:r>
              <a:t/>
            </a:r>
            <a:endParaRPr b="1" sz="2400"/>
          </a:p>
        </p:txBody>
      </p:sp>
      <p:sp>
        <p:nvSpPr>
          <p:cNvPr id="727" name="Google Shape;727;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28" name="Google Shape;728;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29" name="Google Shape;729;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6"/>
          <p:cNvSpPr txBox="1"/>
          <p:nvPr>
            <p:ph type="title"/>
          </p:nvPr>
        </p:nvSpPr>
        <p:spPr>
          <a:xfrm>
            <a:off x="457200" y="274638"/>
            <a:ext cx="8229600" cy="56207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IN" sz="3200"/>
              <a:t>What is a Container?</a:t>
            </a:r>
            <a:endParaRPr sz="3200"/>
          </a:p>
        </p:txBody>
      </p:sp>
      <p:sp>
        <p:nvSpPr>
          <p:cNvPr id="735" name="Google Shape;735;p7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Each container runs isolated tasks. </a:t>
            </a:r>
            <a:endParaRPr b="1" sz="2400"/>
          </a:p>
          <a:p>
            <a:pPr indent="-342900" lvl="0" marL="342900" rtl="0" algn="l">
              <a:spcBef>
                <a:spcPts val="480"/>
              </a:spcBef>
              <a:spcAft>
                <a:spcPts val="0"/>
              </a:spcAft>
              <a:buClr>
                <a:schemeClr val="dk1"/>
              </a:buClr>
              <a:buSzPts val="2400"/>
              <a:buChar char="•"/>
            </a:pPr>
            <a:r>
              <a:rPr b="1" lang="en-IN" sz="2400"/>
              <a:t>It cannot harm the host machine nor </a:t>
            </a:r>
            <a:endParaRPr b="1" sz="2400"/>
          </a:p>
          <a:p>
            <a:pPr indent="-342900" lvl="0" marL="342900" rtl="0" algn="l">
              <a:spcBef>
                <a:spcPts val="480"/>
              </a:spcBef>
              <a:spcAft>
                <a:spcPts val="0"/>
              </a:spcAft>
              <a:buClr>
                <a:schemeClr val="dk1"/>
              </a:buClr>
              <a:buSzPts val="2400"/>
              <a:buChar char="•"/>
            </a:pPr>
            <a:r>
              <a:rPr b="1" lang="en-IN" sz="2400"/>
              <a:t>come in conflict with other apps running in separate containers.</a:t>
            </a:r>
            <a:endParaRPr/>
          </a:p>
          <a:p>
            <a:pPr indent="-190500" lvl="0" marL="342900" rtl="0" algn="l">
              <a:spcBef>
                <a:spcPts val="480"/>
              </a:spcBef>
              <a:spcAft>
                <a:spcPts val="0"/>
              </a:spcAft>
              <a:buClr>
                <a:schemeClr val="dk1"/>
              </a:buClr>
              <a:buSzPts val="2400"/>
              <a:buNone/>
            </a:pPr>
            <a:r>
              <a:t/>
            </a:r>
            <a:endParaRPr b="1" sz="2400"/>
          </a:p>
        </p:txBody>
      </p:sp>
      <p:sp>
        <p:nvSpPr>
          <p:cNvPr id="736" name="Google Shape;736;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37" name="Google Shape;737;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38" name="Google Shape;738;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395536" y="11663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br>
              <a:rPr lang="en-IN"/>
            </a:br>
            <a:r>
              <a:rPr lang="en-IN"/>
              <a:t>Virtual Machine, Guest Operating System, and VMM (Virtual Machine Monitor) : </a:t>
            </a:r>
            <a:endParaRPr/>
          </a:p>
        </p:txBody>
      </p:sp>
      <p:sp>
        <p:nvSpPr>
          <p:cNvPr id="143" name="Google Shape;143;p7"/>
          <p:cNvSpPr txBox="1"/>
          <p:nvPr>
            <p:ph idx="1" type="body"/>
          </p:nvPr>
        </p:nvSpPr>
        <p:spPr>
          <a:xfrm>
            <a:off x="457200" y="1988841"/>
            <a:ext cx="8507288" cy="352839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lang="en-IN"/>
              <a:t>VM-</a:t>
            </a:r>
            <a:endParaRPr/>
          </a:p>
          <a:p>
            <a:pPr indent="0" lvl="0" marL="0" rtl="0" algn="l">
              <a:spcBef>
                <a:spcPts val="592"/>
              </a:spcBef>
              <a:spcAft>
                <a:spcPts val="0"/>
              </a:spcAft>
              <a:buClr>
                <a:schemeClr val="dk1"/>
              </a:buClr>
              <a:buSzPct val="100000"/>
              <a:buNone/>
            </a:pPr>
            <a:r>
              <a:rPr lang="en-IN"/>
              <a:t>A representation of a real machine using software that provides an operating environment that can run a guest OS</a:t>
            </a:r>
            <a:endParaRPr/>
          </a:p>
          <a:p>
            <a:pPr indent="0" lvl="0" marL="0" rtl="0" algn="l">
              <a:spcBef>
                <a:spcPts val="592"/>
              </a:spcBef>
              <a:spcAft>
                <a:spcPts val="0"/>
              </a:spcAft>
              <a:buClr>
                <a:schemeClr val="dk1"/>
              </a:buClr>
              <a:buSzPct val="100000"/>
              <a:buNone/>
            </a:pPr>
            <a:r>
              <a:rPr lang="en-IN"/>
              <a:t>Guest OS-</a:t>
            </a:r>
            <a:endParaRPr/>
          </a:p>
          <a:p>
            <a:pPr indent="0" lvl="0" marL="0" rtl="0" algn="l">
              <a:spcBef>
                <a:spcPts val="592"/>
              </a:spcBef>
              <a:spcAft>
                <a:spcPts val="0"/>
              </a:spcAft>
              <a:buClr>
                <a:schemeClr val="dk1"/>
              </a:buClr>
              <a:buSzPct val="100000"/>
              <a:buNone/>
            </a:pPr>
            <a:r>
              <a:rPr lang="en-IN"/>
              <a:t>An operating system running on a VM that would otherwise run on directly on a separate physical system.</a:t>
            </a:r>
            <a:endParaRPr/>
          </a:p>
          <a:p>
            <a:pPr indent="0" lvl="0" marL="0" rtl="0" algn="l">
              <a:spcBef>
                <a:spcPts val="592"/>
              </a:spcBef>
              <a:spcAft>
                <a:spcPts val="0"/>
              </a:spcAft>
              <a:buClr>
                <a:schemeClr val="dk1"/>
              </a:buClr>
              <a:buSzPct val="100000"/>
              <a:buNone/>
            </a:pPr>
            <a:r>
              <a:t/>
            </a:r>
            <a:endParaRPr/>
          </a:p>
        </p:txBody>
      </p:sp>
      <p:sp>
        <p:nvSpPr>
          <p:cNvPr id="144" name="Google Shape;144;p7"/>
          <p:cNvSpPr txBox="1"/>
          <p:nvPr/>
        </p:nvSpPr>
        <p:spPr>
          <a:xfrm>
            <a:off x="611560" y="5517232"/>
            <a:ext cx="8208912" cy="1292662"/>
          </a:xfrm>
          <a:prstGeom prst="rect">
            <a:avLst/>
          </a:prstGeom>
          <a:solidFill>
            <a:srgbClr val="1CE8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u="none" cap="none" strike="noStrike">
                <a:solidFill>
                  <a:schemeClr val="dk1"/>
                </a:solidFill>
                <a:latin typeface="Calibri"/>
                <a:ea typeface="Calibri"/>
                <a:cs typeface="Calibri"/>
                <a:sym typeface="Calibri"/>
              </a:rPr>
              <a:t>VMM-</a:t>
            </a:r>
            <a:endParaRPr/>
          </a:p>
          <a:p>
            <a:pPr indent="0" lvl="0" marL="0" marR="0" rtl="0" algn="l">
              <a:spcBef>
                <a:spcPts val="0"/>
              </a:spcBef>
              <a:spcAft>
                <a:spcPts val="0"/>
              </a:spcAft>
              <a:buNone/>
            </a:pPr>
            <a:r>
              <a:rPr b="1" lang="en-IN" sz="2000">
                <a:solidFill>
                  <a:schemeClr val="dk1"/>
                </a:solidFill>
                <a:latin typeface="Calibri"/>
                <a:ea typeface="Calibri"/>
                <a:cs typeface="Calibri"/>
                <a:sym typeface="Calibri"/>
              </a:rPr>
              <a:t>The Virtualization Layer is the middleware between the VM and the underlying Host platform , also called as Virtual Machine Monitor or VMM.</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46" name="Google Shape;146;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47" name="Google Shape;147;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Docker – Architecture</a:t>
            </a:r>
            <a:endParaRPr/>
          </a:p>
        </p:txBody>
      </p:sp>
      <p:sp>
        <p:nvSpPr>
          <p:cNvPr id="744" name="Google Shape;744;p77"/>
          <p:cNvSpPr txBox="1"/>
          <p:nvPr>
            <p:ph idx="1" type="body"/>
          </p:nvPr>
        </p:nvSpPr>
        <p:spPr>
          <a:xfrm>
            <a:off x="251520" y="1628800"/>
            <a:ext cx="4248472" cy="4497363"/>
          </a:xfrm>
          <a:prstGeom prst="rect">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200"/>
              <a:buNone/>
            </a:pPr>
            <a:r>
              <a:rPr b="1" lang="en-IN" sz="2200">
                <a:solidFill>
                  <a:schemeClr val="dk1"/>
                </a:solidFill>
                <a:latin typeface="Calibri"/>
                <a:ea typeface="Calibri"/>
                <a:cs typeface="Calibri"/>
                <a:sym typeface="Calibri"/>
              </a:rPr>
              <a:t>•</a:t>
            </a:r>
            <a:r>
              <a:rPr b="1" lang="en-IN" sz="2400" u="sng">
                <a:solidFill>
                  <a:schemeClr val="dk1"/>
                </a:solidFill>
                <a:latin typeface="Calibri"/>
                <a:ea typeface="Calibri"/>
                <a:cs typeface="Calibri"/>
                <a:sym typeface="Calibri"/>
              </a:rPr>
              <a:t>Docker engine-</a:t>
            </a:r>
            <a:endParaRPr/>
          </a:p>
          <a:p>
            <a:pPr indent="0" lvl="0" marL="0" rtl="0" algn="l">
              <a:spcBef>
                <a:spcPts val="480"/>
              </a:spcBef>
              <a:spcAft>
                <a:spcPts val="0"/>
              </a:spcAft>
              <a:buClr>
                <a:schemeClr val="dk1"/>
              </a:buClr>
              <a:buSzPts val="2400"/>
              <a:buNone/>
            </a:pPr>
            <a:r>
              <a:rPr b="1" lang="en-IN" sz="2400" u="sng">
                <a:solidFill>
                  <a:schemeClr val="dk1"/>
                </a:solidFill>
                <a:latin typeface="Calibri"/>
                <a:ea typeface="Calibri"/>
                <a:cs typeface="Calibri"/>
                <a:sym typeface="Calibri"/>
              </a:rPr>
              <a:t>is used to virtualize the guest operating system which earlier used to run in virtual machines</a:t>
            </a:r>
            <a:endParaRPr/>
          </a:p>
          <a:p>
            <a:pPr indent="0" lvl="0" marL="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rPr lang="en-IN" sz="2400">
                <a:solidFill>
                  <a:schemeClr val="dk1"/>
                </a:solidFill>
                <a:latin typeface="Calibri"/>
                <a:ea typeface="Calibri"/>
                <a:cs typeface="Calibri"/>
                <a:sym typeface="Calibri"/>
              </a:rPr>
              <a:t>•</a:t>
            </a:r>
            <a:r>
              <a:rPr lang="en-IN" sz="2400" u="sng">
                <a:solidFill>
                  <a:schemeClr val="dk1"/>
                </a:solidFill>
                <a:latin typeface="Calibri"/>
                <a:ea typeface="Calibri"/>
                <a:cs typeface="Calibri"/>
                <a:sym typeface="Calibri"/>
              </a:rPr>
              <a:t>All of the Apps now run as Docker containers. </a:t>
            </a:r>
            <a:endParaRPr/>
          </a:p>
          <a:p>
            <a:pPr indent="-114300" lvl="0" marL="342900" rtl="0" algn="l">
              <a:spcBef>
                <a:spcPts val="720"/>
              </a:spcBef>
              <a:spcAft>
                <a:spcPts val="0"/>
              </a:spcAft>
              <a:buClr>
                <a:schemeClr val="dk1"/>
              </a:buClr>
              <a:buSzPts val="3600"/>
              <a:buNone/>
            </a:pPr>
            <a:r>
              <a:t/>
            </a:r>
            <a:endParaRPr sz="3600"/>
          </a:p>
        </p:txBody>
      </p:sp>
      <p:sp>
        <p:nvSpPr>
          <p:cNvPr id="745" name="Google Shape;745;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46" name="Google Shape;746;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47" name="Google Shape;747;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748" name="Google Shape;748;p77"/>
          <p:cNvPicPr preferRelativeResize="0"/>
          <p:nvPr/>
        </p:nvPicPr>
        <p:blipFill rotWithShape="1">
          <a:blip r:embed="rId3">
            <a:alphaModFix/>
          </a:blip>
          <a:srcRect b="0" l="0" r="0" t="0"/>
          <a:stretch/>
        </p:blipFill>
        <p:spPr>
          <a:xfrm>
            <a:off x="4782840" y="1628800"/>
            <a:ext cx="4109639" cy="367240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Containers vs Virtual Machines</a:t>
            </a:r>
            <a:endParaRPr/>
          </a:p>
        </p:txBody>
      </p:sp>
      <p:sp>
        <p:nvSpPr>
          <p:cNvPr id="754" name="Google Shape;754;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755" name="Google Shape;755;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56" name="Google Shape;756;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57" name="Google Shape;757;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758" name="Google Shape;758;p78"/>
          <p:cNvPicPr preferRelativeResize="0"/>
          <p:nvPr/>
        </p:nvPicPr>
        <p:blipFill rotWithShape="1">
          <a:blip r:embed="rId3">
            <a:alphaModFix/>
          </a:blip>
          <a:srcRect b="0" l="0" r="0" t="0"/>
          <a:stretch/>
        </p:blipFill>
        <p:spPr>
          <a:xfrm>
            <a:off x="539552" y="1556792"/>
            <a:ext cx="8208913" cy="3962400"/>
          </a:xfrm>
          <a:prstGeom prst="rect">
            <a:avLst/>
          </a:prstGeom>
          <a:noFill/>
          <a:ln>
            <a:noFill/>
          </a:ln>
        </p:spPr>
      </p:pic>
      <p:sp>
        <p:nvSpPr>
          <p:cNvPr id="759" name="Google Shape;759;p78"/>
          <p:cNvSpPr/>
          <p:nvPr/>
        </p:nvSpPr>
        <p:spPr>
          <a:xfrm>
            <a:off x="1547664" y="5516201"/>
            <a:ext cx="1157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Container </a:t>
            </a:r>
            <a:endParaRPr sz="1800">
              <a:solidFill>
                <a:schemeClr val="dk1"/>
              </a:solidFill>
              <a:latin typeface="Calibri"/>
              <a:ea typeface="Calibri"/>
              <a:cs typeface="Calibri"/>
              <a:sym typeface="Calibri"/>
            </a:endParaRPr>
          </a:p>
        </p:txBody>
      </p:sp>
      <p:sp>
        <p:nvSpPr>
          <p:cNvPr id="760" name="Google Shape;760;p78"/>
          <p:cNvSpPr/>
          <p:nvPr/>
        </p:nvSpPr>
        <p:spPr>
          <a:xfrm>
            <a:off x="6156176" y="5516201"/>
            <a:ext cx="5661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VM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766" name="Google Shape;766;p79"/>
          <p:cNvPicPr preferRelativeResize="0"/>
          <p:nvPr>
            <p:ph idx="1" type="body"/>
          </p:nvPr>
        </p:nvPicPr>
        <p:blipFill rotWithShape="1">
          <a:blip r:embed="rId3">
            <a:alphaModFix/>
          </a:blip>
          <a:srcRect b="0" l="0" r="0" t="0"/>
          <a:stretch/>
        </p:blipFill>
        <p:spPr>
          <a:xfrm>
            <a:off x="19626" y="1772815"/>
            <a:ext cx="9124374" cy="3816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Virtual Machines and Containers</a:t>
            </a:r>
            <a:endParaRPr/>
          </a:p>
        </p:txBody>
      </p:sp>
      <p:sp>
        <p:nvSpPr>
          <p:cNvPr id="772" name="Google Shape;772;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Virtual machines </a:t>
            </a:r>
            <a:r>
              <a:rPr lang="en-IN" sz="2400"/>
              <a:t>run guest operating systems - the OS layer in each box. </a:t>
            </a:r>
            <a:endParaRPr/>
          </a:p>
          <a:p>
            <a:pPr indent="-342900" lvl="0" marL="342900" rtl="0" algn="l">
              <a:spcBef>
                <a:spcPts val="480"/>
              </a:spcBef>
              <a:spcAft>
                <a:spcPts val="0"/>
              </a:spcAft>
              <a:buClr>
                <a:schemeClr val="dk1"/>
              </a:buClr>
              <a:buSzPts val="2400"/>
              <a:buChar char="•"/>
            </a:pPr>
            <a:r>
              <a:rPr lang="en-IN" sz="2400"/>
              <a:t>Resulting disk image and </a:t>
            </a:r>
            <a:r>
              <a:rPr b="1" lang="en-IN" sz="2400" u="sng"/>
              <a:t>application state is </a:t>
            </a:r>
            <a:endParaRPr b="1" sz="2400" u="sng"/>
          </a:p>
          <a:p>
            <a:pPr indent="-342900" lvl="0" marL="342900" rtl="0" algn="l">
              <a:spcBef>
                <a:spcPts val="480"/>
              </a:spcBef>
              <a:spcAft>
                <a:spcPts val="0"/>
              </a:spcAft>
              <a:buClr>
                <a:schemeClr val="dk1"/>
              </a:buClr>
              <a:buSzPts val="2400"/>
              <a:buChar char="•"/>
            </a:pPr>
            <a:r>
              <a:rPr b="1" lang="en-IN" sz="2400" u="sng"/>
              <a:t>an entanglement of OS settings, </a:t>
            </a:r>
            <a:endParaRPr b="1" sz="2400" u="sng"/>
          </a:p>
          <a:p>
            <a:pPr indent="-342900" lvl="0" marL="342900" rtl="0" algn="l">
              <a:spcBef>
                <a:spcPts val="480"/>
              </a:spcBef>
              <a:spcAft>
                <a:spcPts val="0"/>
              </a:spcAft>
              <a:buClr>
                <a:schemeClr val="dk1"/>
              </a:buClr>
              <a:buSzPts val="2400"/>
              <a:buChar char="•"/>
            </a:pPr>
            <a:r>
              <a:rPr b="1" lang="en-IN" sz="2400" u="sng"/>
              <a:t>system-installed dependencies, </a:t>
            </a:r>
            <a:endParaRPr b="1" sz="2400" u="sng"/>
          </a:p>
          <a:p>
            <a:pPr indent="-342900" lvl="0" marL="342900" rtl="0" algn="l">
              <a:spcBef>
                <a:spcPts val="480"/>
              </a:spcBef>
              <a:spcAft>
                <a:spcPts val="0"/>
              </a:spcAft>
              <a:buClr>
                <a:schemeClr val="dk1"/>
              </a:buClr>
              <a:buSzPts val="2400"/>
              <a:buChar char="•"/>
            </a:pPr>
            <a:r>
              <a:rPr lang="en-IN" sz="2400"/>
              <a:t>OS security patches</a:t>
            </a:r>
            <a:endParaRPr/>
          </a:p>
        </p:txBody>
      </p:sp>
      <p:sp>
        <p:nvSpPr>
          <p:cNvPr id="773" name="Google Shape;773;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74" name="Google Shape;774;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75" name="Google Shape;775;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Virtual Machines and Containers</a:t>
            </a:r>
            <a:endParaRPr/>
          </a:p>
        </p:txBody>
      </p:sp>
      <p:sp>
        <p:nvSpPr>
          <p:cNvPr id="781" name="Google Shape;781;p8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IN" sz="2400"/>
              <a:t>•</a:t>
            </a:r>
            <a:r>
              <a:rPr b="1" lang="en-IN" sz="2400"/>
              <a:t>Containers </a:t>
            </a:r>
            <a:r>
              <a:rPr lang="en-IN" sz="2400"/>
              <a:t>can share a single kernel, </a:t>
            </a:r>
            <a:r>
              <a:rPr b="1" lang="en-IN" sz="2400" u="sng"/>
              <a:t>and the only information that needs to be in a container image is the executable and its package dependencies, which never need to be installed on the host system. </a:t>
            </a:r>
            <a:endParaRPr/>
          </a:p>
          <a:p>
            <a:pPr indent="0" lvl="0" marL="0" rtl="0" algn="l">
              <a:spcBef>
                <a:spcPts val="480"/>
              </a:spcBef>
              <a:spcAft>
                <a:spcPts val="0"/>
              </a:spcAft>
              <a:buClr>
                <a:schemeClr val="dk1"/>
              </a:buClr>
              <a:buSzPts val="2400"/>
              <a:buNone/>
            </a:pPr>
            <a:r>
              <a:rPr lang="en-IN" sz="2400"/>
              <a:t>•These processes run like native processes, and can be managed individually </a:t>
            </a:r>
            <a:endParaRPr/>
          </a:p>
          <a:p>
            <a:pPr indent="0" lvl="0" marL="0" rtl="0" algn="l">
              <a:spcBef>
                <a:spcPts val="480"/>
              </a:spcBef>
              <a:spcAft>
                <a:spcPts val="0"/>
              </a:spcAft>
              <a:buClr>
                <a:schemeClr val="dk1"/>
              </a:buClr>
              <a:buSzPts val="2400"/>
              <a:buNone/>
            </a:pPr>
            <a:r>
              <a:rPr lang="en-IN" sz="2400"/>
              <a:t>•Because they contain all their dependencies, there is no configuration entanglement;</a:t>
            </a:r>
            <a:endParaRPr/>
          </a:p>
          <a:p>
            <a:pPr indent="-342900" lvl="0" marL="342900" rtl="0" algn="l">
              <a:spcBef>
                <a:spcPts val="480"/>
              </a:spcBef>
              <a:spcAft>
                <a:spcPts val="0"/>
              </a:spcAft>
              <a:buClr>
                <a:schemeClr val="dk1"/>
              </a:buClr>
              <a:buSzPts val="2400"/>
              <a:buChar char="•"/>
            </a:pPr>
            <a:r>
              <a:rPr lang="en-IN" sz="2400"/>
              <a:t>A containerized app “runs anywhere” </a:t>
            </a:r>
            <a:endParaRPr/>
          </a:p>
          <a:p>
            <a:pPr indent="0" lvl="0" marL="0" rtl="0" algn="l">
              <a:spcBef>
                <a:spcPts val="480"/>
              </a:spcBef>
              <a:spcAft>
                <a:spcPts val="0"/>
              </a:spcAft>
              <a:buClr>
                <a:schemeClr val="dk1"/>
              </a:buClr>
              <a:buSzPts val="2400"/>
              <a:buNone/>
            </a:pPr>
            <a:r>
              <a:t/>
            </a:r>
            <a:endParaRPr sz="2400"/>
          </a:p>
        </p:txBody>
      </p:sp>
      <p:sp>
        <p:nvSpPr>
          <p:cNvPr id="782" name="Google Shape;782;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83" name="Google Shape;783;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84" name="Google Shape;784;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785" name="Google Shape;785;p81"/>
          <p:cNvSpPr/>
          <p:nvPr/>
        </p:nvSpPr>
        <p:spPr>
          <a:xfrm>
            <a:off x="435060" y="1556792"/>
            <a:ext cx="4785012" cy="504056"/>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Operating System Level</a:t>
            </a:r>
            <a:endParaRPr/>
          </a:p>
        </p:txBody>
      </p:sp>
      <p:sp>
        <p:nvSpPr>
          <p:cNvPr id="791" name="Google Shape;791;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containers behave like real servers.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OS-level virtualization is commonly used in creating virtual hosting environments to </a:t>
            </a:r>
            <a:endParaRPr sz="2400"/>
          </a:p>
          <a:p>
            <a:pPr indent="-285750" lvl="1" marL="742950" rtl="0" algn="l">
              <a:spcBef>
                <a:spcPts val="480"/>
              </a:spcBef>
              <a:spcAft>
                <a:spcPts val="0"/>
              </a:spcAft>
              <a:buClr>
                <a:schemeClr val="dk1"/>
              </a:buClr>
              <a:buSzPts val="2400"/>
              <a:buChar char="–"/>
            </a:pPr>
            <a:r>
              <a:rPr lang="en-IN" sz="2400"/>
              <a:t>allocate hardware resources </a:t>
            </a:r>
            <a:r>
              <a:rPr b="1" lang="en-IN" sz="2400" u="sng"/>
              <a:t>among a large number of mutually distrusting users.</a:t>
            </a:r>
            <a:endParaRPr/>
          </a:p>
          <a:p>
            <a:pPr indent="0" lvl="0" marL="0" rtl="0" algn="l">
              <a:spcBef>
                <a:spcPts val="480"/>
              </a:spcBef>
              <a:spcAft>
                <a:spcPts val="0"/>
              </a:spcAft>
              <a:buClr>
                <a:schemeClr val="dk1"/>
              </a:buClr>
              <a:buSzPts val="2400"/>
              <a:buNone/>
            </a:pPr>
            <a:r>
              <a:t/>
            </a:r>
            <a:endParaRPr sz="2400"/>
          </a:p>
        </p:txBody>
      </p:sp>
      <p:sp>
        <p:nvSpPr>
          <p:cNvPr id="792" name="Google Shape;792;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793" name="Google Shape;793;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794" name="Google Shape;794;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Library Support Level</a:t>
            </a:r>
            <a:endParaRPr/>
          </a:p>
        </p:txBody>
      </p:sp>
      <p:sp>
        <p:nvSpPr>
          <p:cNvPr id="800" name="Google Shape;800;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Most applications use APIs exported by user-level libraries rather than using lengthy system calls by the OS. </a:t>
            </a:r>
            <a:endParaRPr sz="2400"/>
          </a:p>
          <a:p>
            <a:pPr indent="-190500" lvl="0" marL="342900" rtl="0" algn="l">
              <a:spcBef>
                <a:spcPts val="480"/>
              </a:spcBef>
              <a:spcAft>
                <a:spcPts val="0"/>
              </a:spcAft>
              <a:buClr>
                <a:schemeClr val="dk1"/>
              </a:buClr>
              <a:buSzPts val="2400"/>
              <a:buNone/>
            </a:pPr>
            <a:r>
              <a:t/>
            </a:r>
            <a:endParaRPr sz="2400"/>
          </a:p>
        </p:txBody>
      </p:sp>
      <p:sp>
        <p:nvSpPr>
          <p:cNvPr id="801" name="Google Shape;801;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02" name="Google Shape;802;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03" name="Google Shape;803;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Library Support Level</a:t>
            </a:r>
            <a:endParaRPr/>
          </a:p>
        </p:txBody>
      </p:sp>
      <p:sp>
        <p:nvSpPr>
          <p:cNvPr id="809" name="Google Shape;809;p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u="sng"/>
              <a:t>APIS are used to </a:t>
            </a:r>
            <a:endParaRPr/>
          </a:p>
          <a:p>
            <a:pPr indent="-285750" lvl="1" marL="742950" rtl="0" algn="l">
              <a:spcBef>
                <a:spcPts val="480"/>
              </a:spcBef>
              <a:spcAft>
                <a:spcPts val="0"/>
              </a:spcAft>
              <a:buClr>
                <a:schemeClr val="dk1"/>
              </a:buClr>
              <a:buSzPts val="2400"/>
              <a:buChar char="–"/>
            </a:pPr>
            <a:r>
              <a:rPr lang="en-IN" sz="2400" u="sng"/>
              <a:t>save the users from the minute details entailed with programming related to the OS and </a:t>
            </a:r>
            <a:endParaRPr/>
          </a:p>
          <a:p>
            <a:pPr indent="-285750" lvl="1" marL="742950" rtl="0" algn="l">
              <a:spcBef>
                <a:spcPts val="480"/>
              </a:spcBef>
              <a:spcAft>
                <a:spcPts val="0"/>
              </a:spcAft>
              <a:buClr>
                <a:schemeClr val="dk1"/>
              </a:buClr>
              <a:buSzPts val="2400"/>
              <a:buChar char="–"/>
            </a:pPr>
            <a:r>
              <a:rPr b="1" lang="en-IN" sz="2400" u="sng"/>
              <a:t>enable programmers to write programs easily.</a:t>
            </a:r>
            <a:r>
              <a:rPr b="1" lang="en-IN" sz="2400"/>
              <a:t> </a:t>
            </a:r>
            <a:endParaRPr/>
          </a:p>
          <a:p>
            <a:pPr indent="-285750" lvl="1" marL="742950" rtl="0" algn="l">
              <a:spcBef>
                <a:spcPts val="480"/>
              </a:spcBef>
              <a:spcAft>
                <a:spcPts val="0"/>
              </a:spcAft>
              <a:buClr>
                <a:schemeClr val="dk1"/>
              </a:buClr>
              <a:buSzPts val="2400"/>
              <a:buChar char="–"/>
            </a:pPr>
            <a:r>
              <a:rPr b="1" lang="en-IN" sz="2400"/>
              <a:t>Most systems provide well-documented APIs,</a:t>
            </a:r>
            <a:endParaRPr b="1" sz="2400"/>
          </a:p>
          <a:p>
            <a:pPr indent="-133350" lvl="1" marL="742950" rtl="0" algn="l">
              <a:spcBef>
                <a:spcPts val="480"/>
              </a:spcBef>
              <a:spcAft>
                <a:spcPts val="0"/>
              </a:spcAft>
              <a:buClr>
                <a:schemeClr val="dk1"/>
              </a:buClr>
              <a:buSzPts val="2400"/>
              <a:buNone/>
            </a:pPr>
            <a:r>
              <a:t/>
            </a:r>
            <a:endParaRPr b="1" sz="2400"/>
          </a:p>
          <a:p>
            <a:pPr indent="-133350" lvl="1" marL="742950" rtl="0" algn="l">
              <a:spcBef>
                <a:spcPts val="480"/>
              </a:spcBef>
              <a:spcAft>
                <a:spcPts val="0"/>
              </a:spcAft>
              <a:buClr>
                <a:schemeClr val="dk1"/>
              </a:buClr>
              <a:buSzPts val="2400"/>
              <a:buNone/>
            </a:pPr>
            <a:r>
              <a:t/>
            </a:r>
            <a:endParaRPr b="1" sz="2400"/>
          </a:p>
          <a:p>
            <a:pPr indent="-342900" lvl="0" marL="342900" rtl="0" algn="l">
              <a:spcBef>
                <a:spcPts val="640"/>
              </a:spcBef>
              <a:spcAft>
                <a:spcPts val="0"/>
              </a:spcAft>
              <a:buClr>
                <a:schemeClr val="dk1"/>
              </a:buClr>
              <a:buSzPts val="3200"/>
              <a:buChar char="•"/>
            </a:pPr>
            <a:r>
              <a:rPr b="1" lang="en-IN"/>
              <a:t>This is taken as  </a:t>
            </a:r>
            <a:r>
              <a:rPr b="1" lang="en-IN" u="sng"/>
              <a:t>another candidate for virtualization. </a:t>
            </a:r>
            <a:endParaRPr b="1" u="sng"/>
          </a:p>
        </p:txBody>
      </p:sp>
      <p:sp>
        <p:nvSpPr>
          <p:cNvPr id="810" name="Google Shape;810;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11" name="Google Shape;811;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12" name="Google Shape;812;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Library level virtualization</a:t>
            </a:r>
            <a:endParaRPr/>
          </a:p>
        </p:txBody>
      </p:sp>
      <p:sp>
        <p:nvSpPr>
          <p:cNvPr id="818" name="Google Shape;818;p8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Also called </a:t>
            </a:r>
            <a:endParaRPr/>
          </a:p>
          <a:p>
            <a:pPr indent="-285750" lvl="1" marL="742950" rtl="0" algn="l">
              <a:spcBef>
                <a:spcPts val="480"/>
              </a:spcBef>
              <a:spcAft>
                <a:spcPts val="0"/>
              </a:spcAft>
              <a:buClr>
                <a:schemeClr val="dk1"/>
              </a:buClr>
              <a:buSzPts val="2400"/>
              <a:buChar char="–"/>
            </a:pPr>
            <a:r>
              <a:rPr lang="en-IN" sz="2400"/>
              <a:t>User-level Application Binary Interface (ABI) or </a:t>
            </a:r>
            <a:endParaRPr sz="2400"/>
          </a:p>
          <a:p>
            <a:pPr indent="-285750" lvl="1" marL="742950" rtl="0" algn="l">
              <a:spcBef>
                <a:spcPts val="480"/>
              </a:spcBef>
              <a:spcAft>
                <a:spcPts val="0"/>
              </a:spcAft>
              <a:buClr>
                <a:schemeClr val="dk1"/>
              </a:buClr>
              <a:buSzPts val="2400"/>
              <a:buChar char="–"/>
            </a:pPr>
            <a:r>
              <a:rPr b="1" lang="en-IN" sz="2400"/>
              <a:t>API emulation. </a:t>
            </a:r>
            <a:endParaRPr b="1"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819" name="Google Shape;819;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20" name="Google Shape;820;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21" name="Google Shape;821;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Library level virtualization</a:t>
            </a:r>
            <a:endParaRPr/>
          </a:p>
        </p:txBody>
      </p:sp>
      <p:sp>
        <p:nvSpPr>
          <p:cNvPr id="827" name="Google Shape;827;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u="sng"/>
              <a:t>Create execution environments for running alien programs on a platform </a:t>
            </a:r>
            <a:endParaRPr b="1" sz="2400" u="sng"/>
          </a:p>
          <a:p>
            <a:pPr indent="-342900" lvl="0" marL="342900" rtl="0" algn="l">
              <a:spcBef>
                <a:spcPts val="480"/>
              </a:spcBef>
              <a:spcAft>
                <a:spcPts val="0"/>
              </a:spcAft>
              <a:buClr>
                <a:schemeClr val="dk1"/>
              </a:buClr>
              <a:buSzPts val="2400"/>
              <a:buChar char="•"/>
            </a:pPr>
            <a:r>
              <a:rPr b="1" lang="en-IN" sz="2400" u="sng"/>
              <a:t>rather than creating a VM to run the entire operating system. </a:t>
            </a:r>
            <a:endParaRPr b="1" sz="2400" u="sng"/>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It is done by API call interception and remapping.</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Typical systems: </a:t>
            </a:r>
            <a:r>
              <a:rPr lang="en-IN" sz="2400">
                <a:solidFill>
                  <a:schemeClr val="accent1"/>
                </a:solidFill>
              </a:rPr>
              <a:t>Wine, WAB, LxRun , VisualMainWin</a:t>
            </a:r>
            <a:endParaRPr sz="2400">
              <a:solidFill>
                <a:schemeClr val="accent1"/>
              </a:solidFill>
            </a:endParaRPr>
          </a:p>
          <a:p>
            <a:pPr indent="-190500" lvl="0" marL="342900" rtl="0" algn="l">
              <a:spcBef>
                <a:spcPts val="480"/>
              </a:spcBef>
              <a:spcAft>
                <a:spcPts val="0"/>
              </a:spcAft>
              <a:buClr>
                <a:schemeClr val="dk1"/>
              </a:buClr>
              <a:buSzPts val="2400"/>
              <a:buNone/>
            </a:pPr>
            <a:r>
              <a:t/>
            </a:r>
            <a:endParaRPr sz="2400"/>
          </a:p>
        </p:txBody>
      </p:sp>
      <p:sp>
        <p:nvSpPr>
          <p:cNvPr id="828" name="Google Shape;828;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29" name="Google Shape;829;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30" name="Google Shape;830;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Benefit of Virtualization</a:t>
            </a:r>
            <a:endParaRPr/>
          </a:p>
        </p:txBody>
      </p:sp>
      <p:sp>
        <p:nvSpPr>
          <p:cNvPr id="153" name="Google Shape;153;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IN"/>
              <a:t>Let us assume a system having Multicore Processor with 20 cores </a:t>
            </a:r>
            <a:endParaRPr/>
          </a:p>
          <a:p>
            <a:pPr indent="0" lvl="0" marL="0" rtl="0" algn="l">
              <a:spcBef>
                <a:spcPts val="448"/>
              </a:spcBef>
              <a:spcAft>
                <a:spcPts val="0"/>
              </a:spcAft>
              <a:buClr>
                <a:schemeClr val="dk1"/>
              </a:buClr>
              <a:buSzPct val="100000"/>
              <a:buNone/>
            </a:pPr>
            <a:r>
              <a:rPr lang="en-IN"/>
              <a:t>Without Virtualization-</a:t>
            </a:r>
            <a:endParaRPr/>
          </a:p>
          <a:p>
            <a:pPr indent="-342900" lvl="0" marL="342900" rtl="0" algn="l">
              <a:spcBef>
                <a:spcPts val="448"/>
              </a:spcBef>
              <a:spcAft>
                <a:spcPts val="0"/>
              </a:spcAft>
              <a:buClr>
                <a:schemeClr val="dk1"/>
              </a:buClr>
              <a:buSzPct val="100000"/>
              <a:buChar char="•"/>
            </a:pPr>
            <a:r>
              <a:rPr lang="en-IN"/>
              <a:t>20 cores dedicated to one application</a:t>
            </a:r>
            <a:endParaRPr/>
          </a:p>
          <a:p>
            <a:pPr indent="-200660" lvl="0" marL="342900" rtl="0" algn="l">
              <a:spcBef>
                <a:spcPts val="448"/>
              </a:spcBef>
              <a:spcAft>
                <a:spcPts val="0"/>
              </a:spcAft>
              <a:buClr>
                <a:schemeClr val="dk1"/>
              </a:buClr>
              <a:buSzPct val="100000"/>
              <a:buNone/>
            </a:pPr>
            <a:r>
              <a:t/>
            </a:r>
            <a:endParaRPr/>
          </a:p>
          <a:p>
            <a:pPr indent="0" lvl="0" marL="0" rtl="0" algn="l">
              <a:spcBef>
                <a:spcPts val="448"/>
              </a:spcBef>
              <a:spcAft>
                <a:spcPts val="0"/>
              </a:spcAft>
              <a:buClr>
                <a:schemeClr val="dk1"/>
              </a:buClr>
              <a:buSzPct val="100000"/>
              <a:buNone/>
            </a:pPr>
            <a:r>
              <a:rPr lang="en-IN"/>
              <a:t>With virtualization =</a:t>
            </a:r>
            <a:endParaRPr/>
          </a:p>
          <a:p>
            <a:pPr indent="-342900" lvl="0" marL="342900" rtl="0" algn="l">
              <a:spcBef>
                <a:spcPts val="448"/>
              </a:spcBef>
              <a:spcAft>
                <a:spcPts val="0"/>
              </a:spcAft>
              <a:buClr>
                <a:schemeClr val="dk1"/>
              </a:buClr>
              <a:buSzPct val="100000"/>
              <a:buChar char="•"/>
            </a:pPr>
            <a:r>
              <a:rPr lang="en-IN"/>
              <a:t>3 cores to Application A1</a:t>
            </a:r>
            <a:endParaRPr/>
          </a:p>
          <a:p>
            <a:pPr indent="-342900" lvl="0" marL="342900" rtl="0" algn="l">
              <a:spcBef>
                <a:spcPts val="448"/>
              </a:spcBef>
              <a:spcAft>
                <a:spcPts val="0"/>
              </a:spcAft>
              <a:buClr>
                <a:schemeClr val="dk1"/>
              </a:buClr>
              <a:buSzPct val="100000"/>
              <a:buChar char="•"/>
            </a:pPr>
            <a:r>
              <a:rPr lang="en-IN"/>
              <a:t>3 cores to Application A2</a:t>
            </a:r>
            <a:endParaRPr/>
          </a:p>
          <a:p>
            <a:pPr indent="-342900" lvl="0" marL="342900" rtl="0" algn="l">
              <a:spcBef>
                <a:spcPts val="448"/>
              </a:spcBef>
              <a:spcAft>
                <a:spcPts val="0"/>
              </a:spcAft>
              <a:buClr>
                <a:schemeClr val="dk1"/>
              </a:buClr>
              <a:buSzPct val="100000"/>
              <a:buChar char="•"/>
            </a:pPr>
            <a:r>
              <a:rPr lang="en-IN"/>
              <a:t>4 cores Application A3</a:t>
            </a:r>
            <a:endParaRPr/>
          </a:p>
          <a:p>
            <a:pPr indent="-342900" lvl="0" marL="342900" rtl="0" algn="l">
              <a:spcBef>
                <a:spcPts val="448"/>
              </a:spcBef>
              <a:spcAft>
                <a:spcPts val="0"/>
              </a:spcAft>
              <a:buClr>
                <a:schemeClr val="dk1"/>
              </a:buClr>
              <a:buSzPct val="100000"/>
              <a:buChar char="•"/>
            </a:pPr>
            <a:r>
              <a:rPr lang="en-IN"/>
              <a:t>Remaining 10 cores for Host Machine</a:t>
            </a:r>
            <a:endParaRPr/>
          </a:p>
          <a:p>
            <a:pPr indent="-200660" lvl="0" marL="342900" rtl="0" algn="l">
              <a:spcBef>
                <a:spcPts val="448"/>
              </a:spcBef>
              <a:spcAft>
                <a:spcPts val="0"/>
              </a:spcAft>
              <a:buClr>
                <a:schemeClr val="dk1"/>
              </a:buClr>
              <a:buSzPct val="100000"/>
              <a:buNone/>
            </a:pPr>
            <a:r>
              <a:t/>
            </a:r>
            <a:endParaRPr/>
          </a:p>
          <a:p>
            <a:pPr indent="-342900" lvl="0" marL="342900" rtl="0" algn="l">
              <a:spcBef>
                <a:spcPts val="448"/>
              </a:spcBef>
              <a:spcAft>
                <a:spcPts val="0"/>
              </a:spcAft>
              <a:buClr>
                <a:schemeClr val="dk1"/>
              </a:buClr>
              <a:buSzPct val="100000"/>
              <a:buChar char="•"/>
            </a:pPr>
            <a:r>
              <a:rPr lang="en-IN"/>
              <a:t>Resources are shared </a:t>
            </a:r>
            <a:endParaRPr/>
          </a:p>
          <a:p>
            <a:pPr indent="-342900" lvl="0" marL="342900" rtl="0" algn="l">
              <a:spcBef>
                <a:spcPts val="448"/>
              </a:spcBef>
              <a:spcAft>
                <a:spcPts val="0"/>
              </a:spcAft>
              <a:buClr>
                <a:schemeClr val="dk1"/>
              </a:buClr>
              <a:buSzPct val="100000"/>
              <a:buChar char="•"/>
            </a:pPr>
            <a:r>
              <a:rPr lang="en-IN"/>
              <a:t>Effective Utilization of Resources</a:t>
            </a:r>
            <a:endParaRPr/>
          </a:p>
        </p:txBody>
      </p:sp>
      <p:sp>
        <p:nvSpPr>
          <p:cNvPr id="154" name="Google Shape;154;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55" name="Google Shape;155;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56" name="Google Shape;15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Library Support Level</a:t>
            </a:r>
            <a:endParaRPr/>
          </a:p>
        </p:txBody>
      </p:sp>
      <p:sp>
        <p:nvSpPr>
          <p:cNvPr id="836" name="Google Shape;836;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Virtualization with library interfaces is possible by </a:t>
            </a:r>
            <a:r>
              <a:rPr b="1" lang="en-IN" sz="2400">
                <a:solidFill>
                  <a:schemeClr val="accent1"/>
                </a:solidFill>
              </a:rPr>
              <a:t>controlling the communication link between applications and the rest of a system through API hooks</a:t>
            </a:r>
            <a:r>
              <a:rPr b="1" lang="en-IN" sz="2400"/>
              <a:t>. </a:t>
            </a:r>
            <a:endParaRPr b="1"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a:t>
            </a:r>
            <a:r>
              <a:rPr lang="en-IN" sz="2400">
                <a:solidFill>
                  <a:schemeClr val="accent1"/>
                </a:solidFill>
              </a:rPr>
              <a:t>software tool WINE </a:t>
            </a:r>
            <a:r>
              <a:rPr lang="en-IN" sz="2400"/>
              <a:t>has implemented this approach to </a:t>
            </a:r>
            <a:r>
              <a:rPr lang="en-IN" sz="2400">
                <a:solidFill>
                  <a:schemeClr val="accent1"/>
                </a:solidFill>
              </a:rPr>
              <a:t>support Windows applications on top of UNIX hosts</a:t>
            </a:r>
            <a:r>
              <a:rPr lang="en-IN" sz="2400"/>
              <a:t>. </a:t>
            </a:r>
            <a:endParaRPr/>
          </a:p>
          <a:p>
            <a:pPr indent="-285750" lvl="1" marL="742950" rtl="0" algn="l">
              <a:spcBef>
                <a:spcPts val="480"/>
              </a:spcBef>
              <a:spcAft>
                <a:spcPts val="0"/>
              </a:spcAft>
              <a:buClr>
                <a:schemeClr val="dk1"/>
              </a:buClr>
              <a:buSzPts val="2400"/>
              <a:buChar char="–"/>
            </a:pPr>
            <a:r>
              <a:rPr i="1" lang="en-IN" sz="2400" u="sng">
                <a:solidFill>
                  <a:schemeClr val="hlink"/>
                </a:solidFill>
                <a:hlinkClick r:id="rId3"/>
              </a:rPr>
              <a:t>https://www.winehq.org/</a:t>
            </a:r>
            <a:endParaRPr i="1" sz="2400"/>
          </a:p>
          <a:p>
            <a:pPr indent="-107950" lvl="1" marL="742950" rtl="0" algn="l">
              <a:spcBef>
                <a:spcPts val="560"/>
              </a:spcBef>
              <a:spcAft>
                <a:spcPts val="0"/>
              </a:spcAft>
              <a:buClr>
                <a:schemeClr val="dk1"/>
              </a:buClr>
              <a:buSzPts val="2800"/>
              <a:buNone/>
            </a:pPr>
            <a:r>
              <a:t/>
            </a:r>
            <a:endParaRPr/>
          </a:p>
        </p:txBody>
      </p:sp>
      <p:sp>
        <p:nvSpPr>
          <p:cNvPr id="837" name="Google Shape;837;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38" name="Google Shape;838;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39" name="Google Shape;839;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40" name="Google Shape;840;p87"/>
          <p:cNvSpPr/>
          <p:nvPr/>
        </p:nvSpPr>
        <p:spPr>
          <a:xfrm>
            <a:off x="395536" y="1340768"/>
            <a:ext cx="8496944" cy="18002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WINE</a:t>
            </a:r>
            <a:endParaRPr/>
          </a:p>
        </p:txBody>
      </p:sp>
      <p:sp>
        <p:nvSpPr>
          <p:cNvPr id="846" name="Google Shape;846;p88"/>
          <p:cNvSpPr txBox="1"/>
          <p:nvPr>
            <p:ph idx="1" type="body"/>
          </p:nvPr>
        </p:nvSpPr>
        <p:spPr>
          <a:xfrm>
            <a:off x="457200" y="1052736"/>
            <a:ext cx="8229600" cy="507342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i="1" lang="en-IN" u="sng">
                <a:solidFill>
                  <a:schemeClr val="hlink"/>
                </a:solidFill>
                <a:hlinkClick r:id="rId3"/>
              </a:rPr>
              <a:t>https://www.winehq.org/</a:t>
            </a:r>
            <a:endParaRPr i="1"/>
          </a:p>
          <a:p>
            <a:pPr indent="-342900" lvl="0" marL="342900" rtl="0" algn="l">
              <a:spcBef>
                <a:spcPts val="640"/>
              </a:spcBef>
              <a:spcAft>
                <a:spcPts val="0"/>
              </a:spcAft>
              <a:buClr>
                <a:schemeClr val="dk1"/>
              </a:buClr>
              <a:buSzPts val="3200"/>
              <a:buChar char="•"/>
            </a:pPr>
            <a:r>
              <a:rPr i="1" lang="en-IN"/>
              <a:t>Screenshot:</a:t>
            </a:r>
            <a:endParaRPr/>
          </a:p>
          <a:p>
            <a:pPr indent="-139700" lvl="0" marL="342900" rtl="0" algn="l">
              <a:spcBef>
                <a:spcPts val="640"/>
              </a:spcBef>
              <a:spcAft>
                <a:spcPts val="0"/>
              </a:spcAft>
              <a:buClr>
                <a:schemeClr val="dk1"/>
              </a:buClr>
              <a:buSzPts val="3200"/>
              <a:buNone/>
            </a:pPr>
            <a:r>
              <a:t/>
            </a:r>
            <a:endParaRPr/>
          </a:p>
        </p:txBody>
      </p:sp>
      <p:pic>
        <p:nvPicPr>
          <p:cNvPr id="847" name="Google Shape;847;p88"/>
          <p:cNvPicPr preferRelativeResize="0"/>
          <p:nvPr/>
        </p:nvPicPr>
        <p:blipFill rotWithShape="1">
          <a:blip r:embed="rId4">
            <a:alphaModFix/>
          </a:blip>
          <a:srcRect b="0" l="0" r="0" t="0"/>
          <a:stretch/>
        </p:blipFill>
        <p:spPr>
          <a:xfrm>
            <a:off x="251520" y="2132856"/>
            <a:ext cx="8712968" cy="4392488"/>
          </a:xfrm>
          <a:prstGeom prst="rect">
            <a:avLst/>
          </a:prstGeom>
          <a:noFill/>
          <a:ln>
            <a:noFill/>
          </a:ln>
        </p:spPr>
      </p:pic>
      <p:sp>
        <p:nvSpPr>
          <p:cNvPr id="848" name="Google Shape;848;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49" name="Google Shape;849;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50" name="Google Shape;850;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WINE</a:t>
            </a:r>
            <a:endParaRPr/>
          </a:p>
        </p:txBody>
      </p:sp>
      <p:sp>
        <p:nvSpPr>
          <p:cNvPr id="856" name="Google Shape;856;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Wine (recursive backronym for Wine Is Not an Emulator)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 free and open-source compatibility layer that aims to allow </a:t>
            </a:r>
            <a:endParaRPr sz="2400"/>
          </a:p>
          <a:p>
            <a:pPr indent="-285750" lvl="1" marL="742950" rtl="0" algn="l">
              <a:spcBef>
                <a:spcPts val="400"/>
              </a:spcBef>
              <a:spcAft>
                <a:spcPts val="0"/>
              </a:spcAft>
              <a:buClr>
                <a:schemeClr val="dk1"/>
              </a:buClr>
              <a:buSzPts val="2000"/>
              <a:buChar char="–"/>
            </a:pPr>
            <a:r>
              <a:rPr lang="en-IN" sz="2000"/>
              <a:t>computer programs developed for Microsoft Windows </a:t>
            </a:r>
            <a:endParaRPr sz="2000"/>
          </a:p>
          <a:p>
            <a:pPr indent="-285750" lvl="1" marL="742950" rtl="0" algn="l">
              <a:spcBef>
                <a:spcPts val="400"/>
              </a:spcBef>
              <a:spcAft>
                <a:spcPts val="0"/>
              </a:spcAft>
              <a:buClr>
                <a:schemeClr val="dk1"/>
              </a:buClr>
              <a:buSzPts val="2000"/>
              <a:buChar char="–"/>
            </a:pPr>
            <a:r>
              <a:rPr lang="en-IN" sz="2000"/>
              <a:t>to run on Unix-like operating systems.</a:t>
            </a:r>
            <a:endParaRPr/>
          </a:p>
        </p:txBody>
      </p:sp>
      <p:sp>
        <p:nvSpPr>
          <p:cNvPr id="857" name="Google Shape;857;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58" name="Google Shape;858;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59" name="Google Shape;859;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60" name="Google Shape;860;p89"/>
          <p:cNvSpPr/>
          <p:nvPr/>
        </p:nvSpPr>
        <p:spPr>
          <a:xfrm>
            <a:off x="539552" y="2852936"/>
            <a:ext cx="7776864" cy="1008112"/>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WINE</a:t>
            </a:r>
            <a:endParaRPr/>
          </a:p>
        </p:txBody>
      </p:sp>
      <p:sp>
        <p:nvSpPr>
          <p:cNvPr id="866" name="Google Shape;866;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u="sng"/>
              <a:t>Instead of simulating internal Windows logic like a virtual machine, </a:t>
            </a:r>
            <a:endParaRPr/>
          </a:p>
          <a:p>
            <a:pPr indent="-285750" lvl="1" marL="742950" rtl="0" algn="l">
              <a:spcBef>
                <a:spcPts val="400"/>
              </a:spcBef>
              <a:spcAft>
                <a:spcPts val="0"/>
              </a:spcAft>
              <a:buClr>
                <a:schemeClr val="dk1"/>
              </a:buClr>
              <a:buSzPts val="2000"/>
              <a:buChar char="–"/>
            </a:pPr>
            <a:r>
              <a:rPr lang="en-IN" sz="2000" u="sng"/>
              <a:t>Wine translates Windows API calls into POSIX((Portable Operating System Interface) calls on-the-fly, </a:t>
            </a:r>
            <a:endParaRPr sz="2000" u="sng"/>
          </a:p>
          <a:p>
            <a:pPr indent="-158750" lvl="1" marL="742950" rtl="0" algn="l">
              <a:spcBef>
                <a:spcPts val="400"/>
              </a:spcBef>
              <a:spcAft>
                <a:spcPts val="0"/>
              </a:spcAft>
              <a:buClr>
                <a:schemeClr val="dk1"/>
              </a:buClr>
              <a:buSzPts val="2000"/>
              <a:buNone/>
            </a:pPr>
            <a:r>
              <a:t/>
            </a:r>
            <a:endParaRPr sz="2000" u="sng"/>
          </a:p>
          <a:p>
            <a:pPr indent="-285750" lvl="1" marL="742950" rtl="0" algn="l">
              <a:spcBef>
                <a:spcPts val="400"/>
              </a:spcBef>
              <a:spcAft>
                <a:spcPts val="0"/>
              </a:spcAft>
              <a:buClr>
                <a:schemeClr val="dk1"/>
              </a:buClr>
              <a:buSzPts val="2000"/>
              <a:buChar char="–"/>
            </a:pPr>
            <a:r>
              <a:rPr lang="en-IN" sz="2000"/>
              <a:t>eliminating the performance and memory penalties of other methods and </a:t>
            </a:r>
            <a:endParaRPr sz="2000"/>
          </a:p>
          <a:p>
            <a:pPr indent="-285750" lvl="1" marL="742950" rtl="0" algn="l">
              <a:spcBef>
                <a:spcPts val="400"/>
              </a:spcBef>
              <a:spcAft>
                <a:spcPts val="0"/>
              </a:spcAft>
              <a:buClr>
                <a:schemeClr val="dk1"/>
              </a:buClr>
              <a:buSzPts val="2000"/>
              <a:buChar char="–"/>
            </a:pPr>
            <a:r>
              <a:rPr lang="en-IN" sz="2000"/>
              <a:t>allowing you to cleanly integrate Windows applications into your desktop.</a:t>
            </a:r>
            <a:endParaRPr/>
          </a:p>
        </p:txBody>
      </p:sp>
      <p:sp>
        <p:nvSpPr>
          <p:cNvPr id="867" name="Google Shape;867;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68" name="Google Shape;868;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69" name="Google Shape;869;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70" name="Google Shape;870;p90"/>
          <p:cNvSpPr/>
          <p:nvPr/>
        </p:nvSpPr>
        <p:spPr>
          <a:xfrm>
            <a:off x="179512" y="1412776"/>
            <a:ext cx="8856984" cy="1944216"/>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WINE v2.0.5 running Sumatra PDF and Media Player Classic on Fedora</a:t>
            </a:r>
            <a:endParaRPr/>
          </a:p>
        </p:txBody>
      </p:sp>
      <p:sp>
        <p:nvSpPr>
          <p:cNvPr id="876" name="Google Shape;876;p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877" name="Google Shape;877;p91"/>
          <p:cNvPicPr preferRelativeResize="0"/>
          <p:nvPr/>
        </p:nvPicPr>
        <p:blipFill rotWithShape="1">
          <a:blip r:embed="rId3">
            <a:alphaModFix/>
          </a:blip>
          <a:srcRect b="0" l="0" r="0" t="0"/>
          <a:stretch/>
        </p:blipFill>
        <p:spPr>
          <a:xfrm>
            <a:off x="395536" y="1556792"/>
            <a:ext cx="8568952" cy="5138936"/>
          </a:xfrm>
          <a:prstGeom prst="rect">
            <a:avLst/>
          </a:prstGeom>
          <a:noFill/>
          <a:ln>
            <a:noFill/>
          </a:ln>
        </p:spPr>
      </p:pic>
      <p:sp>
        <p:nvSpPr>
          <p:cNvPr id="878" name="Google Shape;878;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79" name="Google Shape;879;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80" name="Google Shape;880;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Library Support level: </a:t>
            </a:r>
            <a:br>
              <a:rPr lang="en-IN"/>
            </a:br>
            <a:endParaRPr/>
          </a:p>
        </p:txBody>
      </p:sp>
      <p:sp>
        <p:nvSpPr>
          <p:cNvPr id="886" name="Google Shape;886;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Another example is the </a:t>
            </a:r>
            <a:r>
              <a:rPr b="1" lang="en-IN" sz="2400">
                <a:solidFill>
                  <a:schemeClr val="accent1"/>
                </a:solidFill>
              </a:rPr>
              <a:t>vCUDA</a:t>
            </a:r>
            <a:r>
              <a:rPr b="1" lang="en-IN" sz="2400"/>
              <a:t> which </a:t>
            </a:r>
            <a:r>
              <a:rPr b="1" lang="en-IN" sz="2400">
                <a:solidFill>
                  <a:schemeClr val="accent1"/>
                </a:solidFill>
              </a:rPr>
              <a:t>allows applications executing within VMs to leverage GPU hardware acceleration.</a:t>
            </a:r>
            <a:endParaRPr/>
          </a:p>
          <a:p>
            <a:pPr indent="-190500" lvl="0" marL="342900" rtl="0" algn="l">
              <a:spcBef>
                <a:spcPts val="480"/>
              </a:spcBef>
              <a:spcAft>
                <a:spcPts val="0"/>
              </a:spcAft>
              <a:buClr>
                <a:schemeClr val="dk1"/>
              </a:buClr>
              <a:buSzPts val="2400"/>
              <a:buNone/>
            </a:pPr>
            <a:r>
              <a:t/>
            </a:r>
            <a:endParaRPr b="1" sz="2400"/>
          </a:p>
        </p:txBody>
      </p:sp>
      <p:sp>
        <p:nvSpPr>
          <p:cNvPr id="887" name="Google Shape;887;p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88" name="Google Shape;888;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89" name="Google Shape;889;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Library Support level: </a:t>
            </a:r>
            <a:br>
              <a:rPr lang="en-IN"/>
            </a:br>
            <a:endParaRPr/>
          </a:p>
        </p:txBody>
      </p:sp>
      <p:sp>
        <p:nvSpPr>
          <p:cNvPr id="895" name="Google Shape;895;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accent1"/>
              </a:buClr>
              <a:buSzPts val="3200"/>
              <a:buChar char="•"/>
            </a:pPr>
            <a:r>
              <a:rPr lang="en-IN">
                <a:solidFill>
                  <a:schemeClr val="accent1"/>
                </a:solidFill>
              </a:rPr>
              <a:t>Advantage:</a:t>
            </a:r>
            <a:r>
              <a:rPr lang="en-IN"/>
              <a:t> It has very low implementation effort</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accent1"/>
              </a:buClr>
              <a:buSzPts val="3200"/>
              <a:buChar char="•"/>
            </a:pPr>
            <a:r>
              <a:rPr lang="en-IN">
                <a:solidFill>
                  <a:schemeClr val="accent1"/>
                </a:solidFill>
              </a:rPr>
              <a:t>Shortcoming &amp; limitation:</a:t>
            </a:r>
            <a:r>
              <a:rPr lang="en-IN"/>
              <a:t> poor application flexibility and isolation</a:t>
            </a:r>
            <a:endParaRPr/>
          </a:p>
          <a:p>
            <a:pPr indent="-139700" lvl="0" marL="342900" rtl="0" algn="l">
              <a:spcBef>
                <a:spcPts val="640"/>
              </a:spcBef>
              <a:spcAft>
                <a:spcPts val="0"/>
              </a:spcAft>
              <a:buClr>
                <a:schemeClr val="dk1"/>
              </a:buClr>
              <a:buSzPts val="3200"/>
              <a:buNone/>
            </a:pPr>
            <a:r>
              <a:t/>
            </a:r>
            <a:endParaRPr/>
          </a:p>
        </p:txBody>
      </p:sp>
      <p:sp>
        <p:nvSpPr>
          <p:cNvPr id="896" name="Google Shape;896;p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897" name="Google Shape;897;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898" name="Google Shape;898;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a:t>
            </a:r>
            <a:endParaRPr/>
          </a:p>
        </p:txBody>
      </p:sp>
      <p:sp>
        <p:nvSpPr>
          <p:cNvPr id="905" name="Google Shape;905;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Application level virtualization</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a:t>Virtualizes </a:t>
            </a:r>
            <a:r>
              <a:rPr b="1" lang="en-IN" sz="2400">
                <a:solidFill>
                  <a:schemeClr val="accent1"/>
                </a:solidFill>
              </a:rPr>
              <a:t>an application as a VM</a:t>
            </a:r>
            <a:r>
              <a:rPr b="1" lang="en-IN" sz="2400"/>
              <a: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On a traditional OS, an application often runs as a process. </a:t>
            </a:r>
            <a:endParaRPr sz="2400"/>
          </a:p>
          <a:p>
            <a:pPr indent="-342900" lvl="0" marL="342900" rtl="0" algn="l">
              <a:spcBef>
                <a:spcPts val="480"/>
              </a:spcBef>
              <a:spcAft>
                <a:spcPts val="0"/>
              </a:spcAft>
              <a:buClr>
                <a:schemeClr val="dk1"/>
              </a:buClr>
              <a:buSzPts val="2400"/>
              <a:buChar char="•"/>
            </a:pPr>
            <a:r>
              <a:rPr lang="en-IN" sz="2400"/>
              <a:t>Also known as </a:t>
            </a:r>
            <a:r>
              <a:rPr b="1" lang="en-IN" sz="2400"/>
              <a:t>Process-level virtualization. </a:t>
            </a:r>
            <a:endParaRPr/>
          </a:p>
          <a:p>
            <a:pPr indent="-190500" lvl="0" marL="342900" rtl="0" algn="l">
              <a:spcBef>
                <a:spcPts val="480"/>
              </a:spcBef>
              <a:spcAft>
                <a:spcPts val="0"/>
              </a:spcAft>
              <a:buClr>
                <a:schemeClr val="dk1"/>
              </a:buClr>
              <a:buSzPts val="2400"/>
              <a:buNone/>
            </a:pPr>
            <a:r>
              <a:t/>
            </a:r>
            <a:endParaRPr b="1" sz="2400"/>
          </a:p>
          <a:p>
            <a:pPr indent="-190500" lvl="0" marL="342900" rtl="0" algn="l">
              <a:spcBef>
                <a:spcPts val="480"/>
              </a:spcBef>
              <a:spcAft>
                <a:spcPts val="0"/>
              </a:spcAft>
              <a:buClr>
                <a:schemeClr val="dk1"/>
              </a:buClr>
              <a:buSzPts val="2400"/>
              <a:buNone/>
            </a:pPr>
            <a:r>
              <a:t/>
            </a:r>
            <a:endParaRPr b="1" sz="2400"/>
          </a:p>
        </p:txBody>
      </p:sp>
      <p:sp>
        <p:nvSpPr>
          <p:cNvPr id="906" name="Google Shape;906;p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07" name="Google Shape;907;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08" name="Google Shape;908;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 </a:t>
            </a:r>
            <a:endParaRPr/>
          </a:p>
        </p:txBody>
      </p:sp>
      <p:sp>
        <p:nvSpPr>
          <p:cNvPr id="914" name="Google Shape;914;p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High level language (HLL) VMs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virtualization layer sits as </a:t>
            </a:r>
            <a:endParaRPr/>
          </a:p>
          <a:p>
            <a:pPr indent="-285750" lvl="1" marL="742950" rtl="0" algn="l">
              <a:spcBef>
                <a:spcPts val="480"/>
              </a:spcBef>
              <a:spcAft>
                <a:spcPts val="0"/>
              </a:spcAft>
              <a:buClr>
                <a:schemeClr val="dk1"/>
              </a:buClr>
              <a:buSzPts val="2400"/>
              <a:buChar char="–"/>
            </a:pPr>
            <a:r>
              <a:rPr b="1" lang="en-IN" sz="2400"/>
              <a:t>an application program on top of an operating system and </a:t>
            </a:r>
            <a:endParaRPr/>
          </a:p>
          <a:p>
            <a:pPr indent="-285750" lvl="1" marL="742950" rtl="0" algn="l">
              <a:spcBef>
                <a:spcPts val="480"/>
              </a:spcBef>
              <a:spcAft>
                <a:spcPts val="0"/>
              </a:spcAft>
              <a:buClr>
                <a:schemeClr val="dk1"/>
              </a:buClr>
              <a:buSzPts val="2400"/>
              <a:buChar char="–"/>
            </a:pPr>
            <a:r>
              <a:rPr b="1" lang="en-IN" sz="2400"/>
              <a:t>exports an abstraction of a VM that can run programs which are written and compiled to that particular abstract machine definition</a:t>
            </a:r>
            <a:r>
              <a:rPr lang="en-IN" sz="2400"/>
              <a:t>.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a:t>Any program written in the HLL and compiled for this VM will run on it.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915" name="Google Shape;915;p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16" name="Google Shape;916;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17" name="Google Shape;917;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 </a:t>
            </a:r>
            <a:endParaRPr/>
          </a:p>
        </p:txBody>
      </p:sp>
      <p:sp>
        <p:nvSpPr>
          <p:cNvPr id="923" name="Google Shape;923;p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1" lang="en-IN" sz="2400"/>
              <a:t>The Microsoft .NET CLR and Java Virtual Machine (JVM) are two good examples of this class of VM.</a:t>
            </a:r>
            <a:endParaRPr b="1" sz="2400"/>
          </a:p>
          <a:p>
            <a:pPr indent="-190500" lvl="0" marL="342900" rtl="0" algn="l">
              <a:spcBef>
                <a:spcPts val="480"/>
              </a:spcBef>
              <a:spcAft>
                <a:spcPts val="0"/>
              </a:spcAft>
              <a:buClr>
                <a:schemeClr val="dk1"/>
              </a:buClr>
              <a:buSzPts val="2400"/>
              <a:buNone/>
            </a:pPr>
            <a:r>
              <a:t/>
            </a:r>
            <a:endParaRPr b="1" sz="2400"/>
          </a:p>
          <a:p>
            <a:pPr indent="-190500" lvl="0" marL="342900" rtl="0" algn="l">
              <a:spcBef>
                <a:spcPts val="480"/>
              </a:spcBef>
              <a:spcAft>
                <a:spcPts val="0"/>
              </a:spcAft>
              <a:buClr>
                <a:schemeClr val="dk1"/>
              </a:buClr>
              <a:buSzPts val="2400"/>
              <a:buNone/>
            </a:pPr>
            <a:r>
              <a:t/>
            </a:r>
            <a:endParaRPr b="1"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arrival of Java Virtual Machine(JVM) brought a new dimension to virtualization, which is known as application level virtualization.</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p:txBody>
      </p:sp>
      <p:sp>
        <p:nvSpPr>
          <p:cNvPr id="924" name="Google Shape;924;p9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25" name="Google Shape;925;p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26" name="Google Shape;926;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927" name="Google Shape;927;p96"/>
          <p:cNvSpPr/>
          <p:nvPr/>
        </p:nvSpPr>
        <p:spPr>
          <a:xfrm>
            <a:off x="243203" y="3501008"/>
            <a:ext cx="8640960" cy="1656184"/>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62" name="Google Shape;162;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Virtualization=Software defined technology</a:t>
            </a:r>
            <a:endParaRPr/>
          </a:p>
          <a:p>
            <a:pPr indent="-342900" lvl="0" marL="342900" rtl="0" algn="l">
              <a:spcBef>
                <a:spcPts val="640"/>
              </a:spcBef>
              <a:spcAft>
                <a:spcPts val="0"/>
              </a:spcAft>
              <a:buClr>
                <a:schemeClr val="dk1"/>
              </a:buClr>
              <a:buSzPts val="3200"/>
              <a:buChar char="•"/>
            </a:pPr>
            <a:r>
              <a:rPr lang="en-IN"/>
              <a:t>Software defined compute</a:t>
            </a:r>
            <a:endParaRPr/>
          </a:p>
          <a:p>
            <a:pPr indent="-342900" lvl="0" marL="342900" rtl="0" algn="l">
              <a:spcBef>
                <a:spcPts val="640"/>
              </a:spcBef>
              <a:spcAft>
                <a:spcPts val="0"/>
              </a:spcAft>
              <a:buClr>
                <a:schemeClr val="dk1"/>
              </a:buClr>
              <a:buSzPts val="3200"/>
              <a:buChar char="•"/>
            </a:pPr>
            <a:r>
              <a:rPr lang="en-IN"/>
              <a:t>Software defined networking</a:t>
            </a:r>
            <a:endParaRPr/>
          </a:p>
          <a:p>
            <a:pPr indent="-342900" lvl="0" marL="342900" rtl="0" algn="l">
              <a:spcBef>
                <a:spcPts val="640"/>
              </a:spcBef>
              <a:spcAft>
                <a:spcPts val="0"/>
              </a:spcAft>
              <a:buClr>
                <a:schemeClr val="dk1"/>
              </a:buClr>
              <a:buSzPts val="3200"/>
              <a:buChar char="•"/>
            </a:pPr>
            <a:r>
              <a:rPr lang="en-IN"/>
              <a:t>Software defined storage</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
        <p:nvSpPr>
          <p:cNvPr id="163" name="Google Shape;1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64" name="Google Shape;1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65" name="Google Shape;1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JVM</a:t>
            </a:r>
            <a:endParaRPr/>
          </a:p>
        </p:txBody>
      </p:sp>
      <p:sp>
        <p:nvSpPr>
          <p:cNvPr id="933" name="Google Shape;933;p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Java virtual machine (JVM) is a virtual machine that enables a computer to run Java programs as well as programs written in other languages but compiled to Java bytecode.</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39700" lvl="0" marL="342900" rtl="0" algn="l">
              <a:spcBef>
                <a:spcPts val="640"/>
              </a:spcBef>
              <a:spcAft>
                <a:spcPts val="0"/>
              </a:spcAft>
              <a:buClr>
                <a:schemeClr val="dk1"/>
              </a:buClr>
              <a:buSzPts val="3200"/>
              <a:buNone/>
            </a:pPr>
            <a:r>
              <a:t/>
            </a:r>
            <a:endParaRPr/>
          </a:p>
        </p:txBody>
      </p:sp>
      <p:sp>
        <p:nvSpPr>
          <p:cNvPr id="934" name="Google Shape;934;p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35" name="Google Shape;935;p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36" name="Google Shape;936;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Revisiting facts about Java </a:t>
            </a:r>
            <a:endParaRPr/>
          </a:p>
        </p:txBody>
      </p:sp>
      <p:sp>
        <p:nvSpPr>
          <p:cNvPr id="942" name="Google Shape;942;p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IN" sz="2400"/>
              <a:t>The Compiler of java called as </a:t>
            </a:r>
            <a:r>
              <a:rPr b="1" lang="en-IN" sz="2400"/>
              <a:t>javac </a:t>
            </a:r>
            <a:r>
              <a:rPr lang="en-IN" sz="2400"/>
              <a:t>converts source code into a Intermediate file known as </a:t>
            </a:r>
            <a:r>
              <a:rPr b="1" lang="en-IN" sz="2400"/>
              <a:t>Bytecode</a:t>
            </a:r>
            <a:r>
              <a:rPr lang="en-IN" sz="2400"/>
              <a:t> file.  </a:t>
            </a:r>
            <a:endParaRPr/>
          </a:p>
          <a:p>
            <a:pPr indent="-213359" lvl="0" marL="342900" rtl="0" algn="l">
              <a:spcBef>
                <a:spcPts val="408"/>
              </a:spcBef>
              <a:spcAft>
                <a:spcPts val="0"/>
              </a:spcAft>
              <a:buClr>
                <a:schemeClr val="dk1"/>
              </a:buClr>
              <a:buSzPct val="100000"/>
              <a:buNone/>
            </a:pPr>
            <a:r>
              <a:t/>
            </a:r>
            <a:endParaRPr sz="2400"/>
          </a:p>
          <a:p>
            <a:pPr indent="-342900" lvl="0" marL="342900" rtl="0" algn="l">
              <a:spcBef>
                <a:spcPts val="408"/>
              </a:spcBef>
              <a:spcAft>
                <a:spcPts val="0"/>
              </a:spcAft>
              <a:buClr>
                <a:schemeClr val="dk1"/>
              </a:buClr>
              <a:buSzPct val="100000"/>
              <a:buChar char="•"/>
            </a:pPr>
            <a:r>
              <a:rPr lang="en-IN" sz="2400"/>
              <a:t>The Bytecode file is platform independent</a:t>
            </a:r>
            <a:endParaRPr/>
          </a:p>
          <a:p>
            <a:pPr indent="-213359" lvl="0" marL="342900" rtl="0" algn="l">
              <a:spcBef>
                <a:spcPts val="408"/>
              </a:spcBef>
              <a:spcAft>
                <a:spcPts val="0"/>
              </a:spcAft>
              <a:buClr>
                <a:schemeClr val="dk1"/>
              </a:buClr>
              <a:buSzPct val="100000"/>
              <a:buNone/>
            </a:pPr>
            <a:r>
              <a:t/>
            </a:r>
            <a:endParaRPr sz="2400"/>
          </a:p>
          <a:p>
            <a:pPr indent="-342900" lvl="0" marL="342900" rtl="0" algn="l">
              <a:spcBef>
                <a:spcPts val="408"/>
              </a:spcBef>
              <a:spcAft>
                <a:spcPts val="0"/>
              </a:spcAft>
              <a:buClr>
                <a:schemeClr val="dk1"/>
              </a:buClr>
              <a:buSzPct val="100000"/>
              <a:buChar char="•"/>
            </a:pPr>
            <a:r>
              <a:rPr lang="en-IN" sz="2400" u="sng"/>
              <a:t>The Interpreter of java (</a:t>
            </a:r>
            <a:r>
              <a:rPr b="1" lang="en-IN" sz="2400" u="sng"/>
              <a:t>java</a:t>
            </a:r>
            <a:r>
              <a:rPr lang="en-IN" sz="2400" u="sng"/>
              <a:t>) converts Bytecode into the specific OS compatible machine code . </a:t>
            </a:r>
            <a:r>
              <a:rPr lang="en-IN" sz="2400"/>
              <a:t>This code will vary according to OS.</a:t>
            </a:r>
            <a:endParaRPr/>
          </a:p>
          <a:p>
            <a:pPr indent="-213359" lvl="0" marL="342900" rtl="0" algn="l">
              <a:spcBef>
                <a:spcPts val="408"/>
              </a:spcBef>
              <a:spcAft>
                <a:spcPts val="0"/>
              </a:spcAft>
              <a:buClr>
                <a:schemeClr val="dk1"/>
              </a:buClr>
              <a:buSzPct val="100000"/>
              <a:buNone/>
            </a:pPr>
            <a:r>
              <a:t/>
            </a:r>
            <a:endParaRPr b="1" sz="2400"/>
          </a:p>
          <a:p>
            <a:pPr indent="-342900" lvl="0" marL="342900" rtl="0" algn="l">
              <a:spcBef>
                <a:spcPts val="408"/>
              </a:spcBef>
              <a:spcAft>
                <a:spcPts val="0"/>
              </a:spcAft>
              <a:buClr>
                <a:schemeClr val="dk1"/>
              </a:buClr>
              <a:buSzPct val="100000"/>
              <a:buChar char="•"/>
            </a:pPr>
            <a:r>
              <a:rPr b="1" lang="en-IN" sz="2400"/>
              <a:t>Java interpreter:</a:t>
            </a:r>
            <a:endParaRPr sz="2400"/>
          </a:p>
          <a:p>
            <a:pPr indent="-285750" lvl="1" marL="742950" rtl="0" algn="l">
              <a:spcBef>
                <a:spcPts val="340"/>
              </a:spcBef>
              <a:spcAft>
                <a:spcPts val="0"/>
              </a:spcAft>
              <a:buClr>
                <a:schemeClr val="dk1"/>
              </a:buClr>
              <a:buSzPct val="100000"/>
              <a:buChar char="–"/>
            </a:pPr>
            <a:r>
              <a:rPr lang="en-IN" sz="2000"/>
              <a:t>The Java interpreter decodes and executes bytecode for the Java virtual machine.</a:t>
            </a:r>
            <a:endParaRPr/>
          </a:p>
          <a:p>
            <a:pPr indent="-213359" lvl="0" marL="342900" rtl="0" algn="l">
              <a:spcBef>
                <a:spcPts val="408"/>
              </a:spcBef>
              <a:spcAft>
                <a:spcPts val="0"/>
              </a:spcAft>
              <a:buClr>
                <a:schemeClr val="dk1"/>
              </a:buClr>
              <a:buSzPct val="100000"/>
              <a:buNone/>
            </a:pPr>
            <a:r>
              <a:t/>
            </a:r>
            <a:endParaRPr sz="2400"/>
          </a:p>
          <a:p>
            <a:pPr indent="-342900" lvl="0" marL="342900" rtl="0" algn="l">
              <a:spcBef>
                <a:spcPts val="408"/>
              </a:spcBef>
              <a:spcAft>
                <a:spcPts val="0"/>
              </a:spcAft>
              <a:buClr>
                <a:schemeClr val="dk1"/>
              </a:buClr>
              <a:buSzPct val="100000"/>
              <a:buChar char="•"/>
            </a:pPr>
            <a:r>
              <a:rPr lang="en-IN" sz="2400"/>
              <a:t>The Java interpreter is actually a part of JVM. </a:t>
            </a:r>
            <a:endParaRPr sz="2400"/>
          </a:p>
          <a:p>
            <a:pPr indent="-213359" lvl="0" marL="342900" rtl="0" algn="l">
              <a:spcBef>
                <a:spcPts val="408"/>
              </a:spcBef>
              <a:spcAft>
                <a:spcPts val="0"/>
              </a:spcAft>
              <a:buClr>
                <a:schemeClr val="dk1"/>
              </a:buClr>
              <a:buSzPct val="100000"/>
              <a:buNone/>
            </a:pPr>
            <a:r>
              <a:t/>
            </a:r>
            <a:endParaRPr sz="2400"/>
          </a:p>
          <a:p>
            <a:pPr indent="-342900" lvl="0" marL="342900" rtl="0" algn="l">
              <a:spcBef>
                <a:spcPts val="408"/>
              </a:spcBef>
              <a:spcAft>
                <a:spcPts val="0"/>
              </a:spcAft>
              <a:buClr>
                <a:schemeClr val="dk1"/>
              </a:buClr>
              <a:buSzPct val="100000"/>
              <a:buChar char="•"/>
            </a:pPr>
            <a:r>
              <a:rPr lang="en-IN" sz="2400" u="sng"/>
              <a:t>Virtual machine is not just executing the bytecodes, it has lot of tasks to do. That full-fledged environment is referred to as a JVM.</a:t>
            </a:r>
            <a:endParaRPr/>
          </a:p>
          <a:p>
            <a:pPr indent="-213359" lvl="0" marL="342900" rtl="0" algn="l">
              <a:spcBef>
                <a:spcPts val="408"/>
              </a:spcBef>
              <a:spcAft>
                <a:spcPts val="0"/>
              </a:spcAft>
              <a:buClr>
                <a:schemeClr val="dk1"/>
              </a:buClr>
              <a:buSzPct val="100000"/>
              <a:buNone/>
            </a:pPr>
            <a:r>
              <a:t/>
            </a:r>
            <a:endParaRPr sz="2400"/>
          </a:p>
          <a:p>
            <a:pPr indent="-170180" lvl="0" marL="342900" rtl="0" algn="l">
              <a:spcBef>
                <a:spcPts val="544"/>
              </a:spcBef>
              <a:spcAft>
                <a:spcPts val="0"/>
              </a:spcAft>
              <a:buClr>
                <a:schemeClr val="dk1"/>
              </a:buClr>
              <a:buSzPct val="100000"/>
              <a:buNone/>
            </a:pPr>
            <a:r>
              <a:t/>
            </a:r>
            <a:endParaRPr/>
          </a:p>
        </p:txBody>
      </p:sp>
      <p:sp>
        <p:nvSpPr>
          <p:cNvPr id="943" name="Google Shape;943;p9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44" name="Google Shape;944;p9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45" name="Google Shape;945;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JVM</a:t>
            </a:r>
            <a:endParaRPr/>
          </a:p>
        </p:txBody>
      </p:sp>
      <p:sp>
        <p:nvSpPr>
          <p:cNvPr id="951" name="Google Shape;951;p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Java Virtual Machine is responsible for </a:t>
            </a:r>
            <a:r>
              <a:rPr b="1" lang="en-IN" sz="2400" u="sng"/>
              <a:t>interpreting Java byte code and translating this into actions or Operating System calls.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For example,</a:t>
            </a:r>
            <a:r>
              <a:rPr b="1" lang="en-IN" sz="2400"/>
              <a:t> </a:t>
            </a:r>
            <a:r>
              <a:rPr b="1" lang="en-IN" sz="2400" u="sng"/>
              <a:t>a request to establish a socket connection to a remote machine will involve an Operating System call. </a:t>
            </a:r>
            <a:endParaRPr b="1" sz="2400" u="sng"/>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Different Operating Systems handle sockets in different ways - but the programmer doesn't need to worry about such details.</a:t>
            </a:r>
            <a:endParaRPr/>
          </a:p>
        </p:txBody>
      </p:sp>
      <p:sp>
        <p:nvSpPr>
          <p:cNvPr id="952" name="Google Shape;952;p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53" name="Google Shape;953;p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54" name="Google Shape;954;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Stack based VMs</a:t>
            </a:r>
            <a:endParaRPr/>
          </a:p>
        </p:txBody>
      </p:sp>
      <p:sp>
        <p:nvSpPr>
          <p:cNvPr id="960" name="Google Shape;960;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u="sng"/>
              <a:t>Both JVM and CLI are </a:t>
            </a:r>
            <a:r>
              <a:rPr b="1" lang="en-IN" sz="2400" u="sng"/>
              <a:t>stack based VMs.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Based on </a:t>
            </a:r>
            <a:r>
              <a:rPr b="1" lang="en-IN" sz="2400" u="sng"/>
              <a:t>Execution stack </a:t>
            </a:r>
            <a:r>
              <a:rPr b="1" lang="en-IN" sz="2400"/>
              <a:t>that is used to perform operations.</a:t>
            </a:r>
            <a:endParaRPr/>
          </a:p>
          <a:p>
            <a:pPr indent="-190500" lvl="0" marL="342900" rtl="0" algn="l">
              <a:spcBef>
                <a:spcPts val="480"/>
              </a:spcBef>
              <a:spcAft>
                <a:spcPts val="0"/>
              </a:spcAft>
              <a:buClr>
                <a:schemeClr val="dk1"/>
              </a:buClr>
              <a:buSzPts val="2400"/>
              <a:buNone/>
            </a:pPr>
            <a:r>
              <a:t/>
            </a:r>
            <a:endParaRPr sz="2400"/>
          </a:p>
        </p:txBody>
      </p:sp>
      <p:sp>
        <p:nvSpPr>
          <p:cNvPr id="961" name="Google Shape;961;p10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62" name="Google Shape;962;p1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63" name="Google Shape;963;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Stack based VMs</a:t>
            </a:r>
            <a:endParaRPr/>
          </a:p>
        </p:txBody>
      </p:sp>
      <p:sp>
        <p:nvSpPr>
          <p:cNvPr id="969" name="Google Shape;969;p10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byte code generated by compilers for these architectures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contains a set of instructions that load </a:t>
            </a:r>
            <a:r>
              <a:rPr lang="en-IN" sz="2400" u="sng"/>
              <a:t>operand on the stack</a:t>
            </a:r>
            <a:r>
              <a:rPr lang="en-IN" sz="2400"/>
              <a:t>, </a:t>
            </a:r>
            <a:r>
              <a:rPr lang="en-IN" sz="2400" u="sng"/>
              <a:t>perform some operations with them and put the result on the stack.</a:t>
            </a:r>
            <a:endParaRPr/>
          </a:p>
          <a:p>
            <a:pPr indent="-190500" lvl="0" marL="342900" rtl="0" algn="l">
              <a:spcBef>
                <a:spcPts val="480"/>
              </a:spcBef>
              <a:spcAft>
                <a:spcPts val="0"/>
              </a:spcAft>
              <a:buClr>
                <a:schemeClr val="dk1"/>
              </a:buClr>
              <a:buSzPts val="2400"/>
              <a:buNone/>
            </a:pPr>
            <a:r>
              <a:t/>
            </a:r>
            <a:endParaRPr sz="2400"/>
          </a:p>
        </p:txBody>
      </p:sp>
      <p:sp>
        <p:nvSpPr>
          <p:cNvPr id="970" name="Google Shape;970;p10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71" name="Google Shape;971;p10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72" name="Google Shape;972;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Register based VMs</a:t>
            </a:r>
            <a:endParaRPr/>
          </a:p>
        </p:txBody>
      </p:sp>
      <p:sp>
        <p:nvSpPr>
          <p:cNvPr id="978" name="Google Shape;978;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An alternative based on registers.</a:t>
            </a:r>
            <a:endParaRPr/>
          </a:p>
          <a:p>
            <a:pPr indent="-342900" lvl="0" marL="342900" rtl="0" algn="l">
              <a:spcBef>
                <a:spcPts val="560"/>
              </a:spcBef>
              <a:spcAft>
                <a:spcPts val="0"/>
              </a:spcAft>
              <a:buClr>
                <a:schemeClr val="dk1"/>
              </a:buClr>
              <a:buSzPts val="2800"/>
              <a:buChar char="•"/>
            </a:pPr>
            <a:r>
              <a:rPr lang="en-IN" sz="2800"/>
              <a:t>Example- </a:t>
            </a:r>
            <a:r>
              <a:rPr b="1" lang="en-IN" sz="2800" u="sng"/>
              <a:t>Parrot, A programming Language VM originally designed to support execution of PERL </a:t>
            </a:r>
            <a:r>
              <a:rPr lang="en-IN" sz="2800"/>
              <a:t>and then generalized to host the execution of dynamic languages.</a:t>
            </a:r>
            <a:endParaRPr sz="2800"/>
          </a:p>
        </p:txBody>
      </p:sp>
      <p:sp>
        <p:nvSpPr>
          <p:cNvPr id="979" name="Google Shape;979;p10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80" name="Google Shape;980;p10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81" name="Google Shape;981;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a:t>
            </a:r>
            <a:endParaRPr/>
          </a:p>
        </p:txBody>
      </p:sp>
      <p:sp>
        <p:nvSpPr>
          <p:cNvPr id="988" name="Google Shape;988;p10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This type of VM has become popular with </a:t>
            </a:r>
            <a:r>
              <a:rPr b="1" lang="en-IN" sz="2400" u="sng"/>
              <a:t>the Java programming language, which is implemented using the Java virtual machine.</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 Other examples include the </a:t>
            </a:r>
            <a:r>
              <a:rPr b="1" lang="en-IN" sz="2400" u="sng"/>
              <a:t>.NET Framework, which runs on a VM called the Common Language Runtime.</a:t>
            </a:r>
            <a:endParaRPr/>
          </a:p>
          <a:p>
            <a:pPr indent="-190500" lvl="0" marL="342900" rtl="0" algn="l">
              <a:spcBef>
                <a:spcPts val="480"/>
              </a:spcBef>
              <a:spcAft>
                <a:spcPts val="0"/>
              </a:spcAft>
              <a:buClr>
                <a:schemeClr val="dk1"/>
              </a:buClr>
              <a:buSzPts val="2400"/>
              <a:buNone/>
            </a:pPr>
            <a:r>
              <a:t/>
            </a:r>
            <a:endParaRPr b="1" sz="2400" u="sng">
              <a:solidFill>
                <a:schemeClr val="accent1"/>
              </a:solidFill>
            </a:endParaRPr>
          </a:p>
        </p:txBody>
      </p:sp>
      <p:sp>
        <p:nvSpPr>
          <p:cNvPr id="989" name="Google Shape;989;p10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90" name="Google Shape;990;p10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991" name="Google Shape;991;p1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a:t>
            </a:r>
            <a:r>
              <a:rPr i="1" lang="en-IN"/>
              <a:t>pplication virtual machine</a:t>
            </a:r>
            <a:endParaRPr/>
          </a:p>
        </p:txBody>
      </p:sp>
      <p:sp>
        <p:nvSpPr>
          <p:cNvPr id="997" name="Google Shape;997;p10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 process VM, </a:t>
            </a:r>
            <a:endParaRPr sz="2400"/>
          </a:p>
          <a:p>
            <a:pPr indent="-285750" lvl="1" marL="742950" rtl="0" algn="l">
              <a:spcBef>
                <a:spcPts val="400"/>
              </a:spcBef>
              <a:spcAft>
                <a:spcPts val="0"/>
              </a:spcAft>
              <a:buClr>
                <a:schemeClr val="dk1"/>
              </a:buClr>
              <a:buSzPts val="2000"/>
              <a:buChar char="–"/>
            </a:pPr>
            <a:r>
              <a:rPr lang="en-IN" sz="2000"/>
              <a:t>also called </a:t>
            </a:r>
            <a:r>
              <a:rPr lang="en-IN" sz="2000" u="sng"/>
              <a:t>an </a:t>
            </a:r>
            <a:r>
              <a:rPr i="1" lang="en-IN" sz="2000" u="sng"/>
              <a:t>application virtual machine</a:t>
            </a:r>
            <a:r>
              <a:rPr lang="en-IN" sz="2000" u="sng"/>
              <a:t>, or </a:t>
            </a:r>
            <a:endParaRPr sz="2000" u="sng"/>
          </a:p>
          <a:p>
            <a:pPr indent="-285750" lvl="1" marL="742950" rtl="0" algn="l">
              <a:spcBef>
                <a:spcPts val="400"/>
              </a:spcBef>
              <a:spcAft>
                <a:spcPts val="0"/>
              </a:spcAft>
              <a:buClr>
                <a:schemeClr val="dk1"/>
              </a:buClr>
              <a:buSzPts val="2000"/>
              <a:buChar char="–"/>
            </a:pPr>
            <a:r>
              <a:rPr i="1" lang="en-IN" sz="2000" u="sng"/>
              <a:t>Managed Runtime Environment</a:t>
            </a:r>
            <a:r>
              <a:rPr lang="en-IN" sz="2000" u="sng"/>
              <a:t> (MRE), </a:t>
            </a:r>
            <a:endParaRPr sz="2000" u="sng"/>
          </a:p>
          <a:p>
            <a:pPr indent="-285750" lvl="1" marL="742950" rtl="0" algn="l">
              <a:spcBef>
                <a:spcPts val="400"/>
              </a:spcBef>
              <a:spcAft>
                <a:spcPts val="0"/>
              </a:spcAft>
              <a:buClr>
                <a:schemeClr val="dk1"/>
              </a:buClr>
              <a:buSzPts val="2000"/>
              <a:buChar char="–"/>
            </a:pPr>
            <a:r>
              <a:rPr lang="en-IN" sz="2000"/>
              <a:t>runs as a normal application inside a host OS and supports a single process.</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It is created when that process is started and destroyed when it exits. </a:t>
            </a:r>
            <a:endParaRPr sz="2400"/>
          </a:p>
          <a:p>
            <a:pPr indent="-342900" lvl="0" marL="342900" rtl="0" algn="l">
              <a:spcBef>
                <a:spcPts val="480"/>
              </a:spcBef>
              <a:spcAft>
                <a:spcPts val="0"/>
              </a:spcAft>
              <a:buClr>
                <a:schemeClr val="dk1"/>
              </a:buClr>
              <a:buSzPts val="2400"/>
              <a:buChar char="•"/>
            </a:pPr>
            <a:r>
              <a:rPr lang="en-IN" sz="2400"/>
              <a:t>Its purpose is to provide a platform-independent programming environment and allows a program to execute in the same way on any platform.</a:t>
            </a:r>
            <a:endParaRPr/>
          </a:p>
        </p:txBody>
      </p:sp>
      <p:sp>
        <p:nvSpPr>
          <p:cNvPr id="998" name="Google Shape;998;p10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999" name="Google Shape;999;p10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00" name="Google Shape;1000;p1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User-Application Level</a:t>
            </a:r>
            <a:endParaRPr/>
          </a:p>
        </p:txBody>
      </p:sp>
      <p:sp>
        <p:nvSpPr>
          <p:cNvPr id="1006" name="Google Shape;1006;p10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Other forms of application-level virtualization are:</a:t>
            </a:r>
            <a:endParaRPr/>
          </a:p>
          <a:p>
            <a:pPr indent="-285750" lvl="1" marL="742950" rtl="0" algn="l">
              <a:spcBef>
                <a:spcPts val="480"/>
              </a:spcBef>
              <a:spcAft>
                <a:spcPts val="0"/>
              </a:spcAft>
              <a:buClr>
                <a:schemeClr val="dk1"/>
              </a:buClr>
              <a:buSzPts val="2400"/>
              <a:buChar char="–"/>
            </a:pPr>
            <a:r>
              <a:rPr lang="en-IN" sz="2400"/>
              <a:t>application isolation</a:t>
            </a:r>
            <a:endParaRPr/>
          </a:p>
          <a:p>
            <a:pPr indent="-285750" lvl="1" marL="742950" rtl="0" algn="l">
              <a:spcBef>
                <a:spcPts val="480"/>
              </a:spcBef>
              <a:spcAft>
                <a:spcPts val="0"/>
              </a:spcAft>
              <a:buClr>
                <a:schemeClr val="dk1"/>
              </a:buClr>
              <a:buSzPts val="2400"/>
              <a:buChar char="–"/>
            </a:pPr>
            <a:r>
              <a:rPr lang="en-IN" sz="2400"/>
              <a:t>application streaming. </a:t>
            </a:r>
            <a:endParaRPr sz="2400"/>
          </a:p>
          <a:p>
            <a:pPr indent="-133350" lvl="1" marL="74295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process involves wrapping the application in a layer that is isolated from the host OS and other applications.</a:t>
            </a:r>
            <a:endParaRPr/>
          </a:p>
          <a:p>
            <a:pPr indent="-342900" lvl="0" marL="342900" rtl="0" algn="l">
              <a:spcBef>
                <a:spcPts val="480"/>
              </a:spcBef>
              <a:spcAft>
                <a:spcPts val="0"/>
              </a:spcAft>
              <a:buClr>
                <a:schemeClr val="dk1"/>
              </a:buClr>
              <a:buSzPts val="2400"/>
              <a:buChar char="•"/>
            </a:pPr>
            <a:r>
              <a:rPr lang="en-IN" sz="2400"/>
              <a:t> </a:t>
            </a:r>
            <a:r>
              <a:rPr b="1" lang="en-IN" sz="2400"/>
              <a:t>The result is an application that is much easier to distribute and remove from user workstations. </a:t>
            </a:r>
            <a:endParaRPr/>
          </a:p>
        </p:txBody>
      </p:sp>
      <p:sp>
        <p:nvSpPr>
          <p:cNvPr id="1007" name="Google Shape;1007;p10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08" name="Google Shape;1008;p10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09" name="Google Shape;1009;p1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06"/>
          <p:cNvSpPr txBox="1"/>
          <p:nvPr>
            <p:ph type="title"/>
          </p:nvPr>
        </p:nvSpPr>
        <p:spPr>
          <a:xfrm>
            <a:off x="395536" y="476672"/>
            <a:ext cx="8229600" cy="50405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IN"/>
              <a:t>What is LANDesk?</a:t>
            </a:r>
            <a:endParaRPr/>
          </a:p>
        </p:txBody>
      </p:sp>
      <p:sp>
        <p:nvSpPr>
          <p:cNvPr id="1015" name="Google Shape;1015;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An example of </a:t>
            </a:r>
            <a:r>
              <a:rPr lang="en-IN" sz="2800">
                <a:solidFill>
                  <a:schemeClr val="accent1"/>
                </a:solidFill>
              </a:rPr>
              <a:t>application virtualization.</a:t>
            </a:r>
            <a:endParaRPr/>
          </a:p>
          <a:p>
            <a:pPr indent="-165100" lvl="0" marL="342900" rtl="0" algn="l">
              <a:spcBef>
                <a:spcPts val="560"/>
              </a:spcBef>
              <a:spcAft>
                <a:spcPts val="0"/>
              </a:spcAft>
              <a:buClr>
                <a:schemeClr val="dk1"/>
              </a:buClr>
              <a:buSzPts val="2800"/>
              <a:buNone/>
            </a:pPr>
            <a:r>
              <a:t/>
            </a:r>
            <a:endParaRPr sz="2800"/>
          </a:p>
          <a:p>
            <a:pPr indent="0" lvl="0" marL="0" rtl="0" algn="l">
              <a:spcBef>
                <a:spcPts val="640"/>
              </a:spcBef>
              <a:spcAft>
                <a:spcPts val="0"/>
              </a:spcAft>
              <a:buClr>
                <a:schemeClr val="dk1"/>
              </a:buClr>
              <a:buSzPts val="3200"/>
              <a:buNone/>
            </a:pPr>
            <a:r>
              <a:t/>
            </a:r>
            <a:endParaRPr u="sng"/>
          </a:p>
        </p:txBody>
      </p:sp>
      <p:sp>
        <p:nvSpPr>
          <p:cNvPr id="1016" name="Google Shape;1016;p10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27-02-2023</a:t>
            </a:r>
            <a:endParaRPr/>
          </a:p>
        </p:txBody>
      </p:sp>
      <p:sp>
        <p:nvSpPr>
          <p:cNvPr id="1017" name="Google Shape;1017;p10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Shweta Dhawan Chachra</a:t>
            </a:r>
            <a:endParaRPr/>
          </a:p>
        </p:txBody>
      </p:sp>
      <p:sp>
        <p:nvSpPr>
          <p:cNvPr id="1018" name="Google Shape;1018;p1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2023-02-09T09:07:05Z</dcterms:created>
  <dc:creator>Admin</dc:creator>
</cp:coreProperties>
</file>